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89"/>
  </p:notesMasterIdLst>
  <p:sldIdLst>
    <p:sldId id="256" r:id="rId4"/>
    <p:sldId id="257" r:id="rId5"/>
    <p:sldId id="264" r:id="rId6"/>
    <p:sldId id="357" r:id="rId7"/>
    <p:sldId id="266" r:id="rId8"/>
    <p:sldId id="348" r:id="rId9"/>
    <p:sldId id="350" r:id="rId10"/>
    <p:sldId id="27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2" r:id="rId60"/>
    <p:sldId id="323" r:id="rId61"/>
    <p:sldId id="324" r:id="rId62"/>
    <p:sldId id="325" r:id="rId63"/>
    <p:sldId id="326" r:id="rId64"/>
    <p:sldId id="327" r:id="rId65"/>
    <p:sldId id="353" r:id="rId66"/>
    <p:sldId id="354" r:id="rId67"/>
    <p:sldId id="329" r:id="rId68"/>
    <p:sldId id="330" r:id="rId69"/>
    <p:sldId id="331" r:id="rId70"/>
    <p:sldId id="332" r:id="rId71"/>
    <p:sldId id="333" r:id="rId72"/>
    <p:sldId id="334" r:id="rId73"/>
    <p:sldId id="335" r:id="rId74"/>
    <p:sldId id="336" r:id="rId75"/>
    <p:sldId id="337" r:id="rId76"/>
    <p:sldId id="355" r:id="rId77"/>
    <p:sldId id="356" r:id="rId78"/>
    <p:sldId id="338" r:id="rId79"/>
    <p:sldId id="339" r:id="rId80"/>
    <p:sldId id="340" r:id="rId81"/>
    <p:sldId id="341" r:id="rId82"/>
    <p:sldId id="342" r:id="rId83"/>
    <p:sldId id="343" r:id="rId84"/>
    <p:sldId id="344" r:id="rId85"/>
    <p:sldId id="345" r:id="rId86"/>
    <p:sldId id="346" r:id="rId87"/>
    <p:sldId id="347" r:id="rId88"/>
  </p:sldIdLst>
  <p:sldSz cx="12192000" cy="6858000"/>
  <p:notesSz cx="6858000" cy="9144000"/>
  <p:embeddedFontLst>
    <p:embeddedFont>
      <p:font typeface="Georgia" panose="02040502050405020303" pitchFamily="18" charset="0"/>
      <p:regular r:id="rId90"/>
      <p:bold r:id="rId91"/>
      <p:italic r:id="rId92"/>
      <p:boldItalic r:id="rId93"/>
    </p:embeddedFont>
    <p:embeddedFont>
      <p:font typeface="Arial Black" panose="020B0A04020102020204" pitchFamily="34" charset="0"/>
      <p:bold r:id="rId94"/>
    </p:embeddedFont>
    <p:embeddedFont>
      <p:font typeface="Trebuchet MS" panose="020B0603020202020204" pitchFamily="34" charset="0"/>
      <p:regular r:id="rId95"/>
      <p:bold r:id="rId96"/>
      <p:italic r:id="rId97"/>
      <p:boldItalic r:id="rId98"/>
    </p:embeddedFont>
    <p:embeddedFont>
      <p:font typeface="Consolas" panose="020B0609020204030204" pitchFamily="49" charset="0"/>
      <p:regular r:id="rId99"/>
      <p:bold r:id="rId100"/>
      <p:italic r:id="rId101"/>
      <p:boldItalic r:id="rId102"/>
    </p:embeddedFont>
    <p:embeddedFont>
      <p:font typeface="Roboto" panose="020B0604020202020204" charset="0"/>
      <p:regular r:id="rId103"/>
      <p:bold r:id="rId104"/>
      <p:italic r:id="rId105"/>
      <p:boldItalic r:id="rId106"/>
    </p:embeddedFont>
    <p:embeddedFont>
      <p:font typeface="Raleway" panose="020B0604020202020204" charset="0"/>
      <p:regular r:id="rId107"/>
      <p:bold r:id="rId108"/>
      <p:italic r:id="rId109"/>
      <p:boldItalic r:id="rId110"/>
    </p:embeddedFont>
    <p:embeddedFont>
      <p:font typeface="Arial Unicode MS" panose="020B0604020202020204" pitchFamily="34" charset="-128"/>
      <p:regular r:id="rId111"/>
    </p:embeddedFont>
    <p:embeddedFont>
      <p:font typeface="Open Sans" panose="020B0604020202020204" charset="0"/>
      <p:regular r:id="rId112"/>
      <p:bold r:id="rId113"/>
      <p:italic r:id="rId114"/>
      <p:boldItalic r:id="rId115"/>
    </p:embeddedFont>
    <p:embeddedFont>
      <p:font typeface="Calibri" panose="020F0502020204030204" pitchFamily="34"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68963B-5EEE-4E96-BF0B-257FA87DBA31}">
  <a:tblStyle styleId="{FD68963B-5EEE-4E96-BF0B-257FA87DBA3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E9E509A-2E30-4DB6-909D-C3B2C606D69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CAFD56-3B25-48B0-842F-B654356867AA}"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63" d="100"/>
          <a:sy n="63" d="100"/>
        </p:scale>
        <p:origin x="752" y="3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28.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12" Type="http://schemas.openxmlformats.org/officeDocument/2006/relationships/font" Target="fonts/font23.fntdata"/><Relationship Id="rId16" Type="http://schemas.openxmlformats.org/officeDocument/2006/relationships/slide" Target="slides/slide13.xml"/><Relationship Id="rId107" Type="http://schemas.openxmlformats.org/officeDocument/2006/relationships/font" Target="fonts/font18.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3.fntdata"/><Relationship Id="rId123"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4.fntdata"/><Relationship Id="rId118" Type="http://schemas.openxmlformats.org/officeDocument/2006/relationships/font" Target="fonts/font29.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4.fntdata"/><Relationship Id="rId108" Type="http://schemas.openxmlformats.org/officeDocument/2006/relationships/font" Target="fonts/font1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5.fntdata"/><Relationship Id="rId119" Type="http://schemas.openxmlformats.org/officeDocument/2006/relationships/font" Target="fonts/font30.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0.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8.fntdata"/><Relationship Id="rId104" Type="http://schemas.openxmlformats.org/officeDocument/2006/relationships/font" Target="fonts/font15.fntdata"/><Relationship Id="rId120"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1.fntdata"/><Relationship Id="rId115" Type="http://schemas.openxmlformats.org/officeDocument/2006/relationships/font" Target="fonts/font26.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4.fntdata"/><Relationship Id="rId98" Type="http://schemas.openxmlformats.org/officeDocument/2006/relationships/font" Target="fonts/font9.fntdata"/><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7.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22.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7.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7610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0316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294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100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2049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645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0557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144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959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5247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063f894fe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063f894fe4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063f894fe4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2882000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14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5076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363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904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111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546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9233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816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068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8177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949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76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529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255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077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955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9769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47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2745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603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36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121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88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7264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688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1937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566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960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3631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428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4230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628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0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857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9063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3048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301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126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1548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3034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10297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8565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18323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8867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183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0156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631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5160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58903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4916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79171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8282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5" name="Google Shape;765;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3518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2234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2415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039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36030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7006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0851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6946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4197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389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356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0889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648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566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7617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997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0"/>
        <p:cNvGrpSpPr/>
        <p:nvPr/>
      </p:nvGrpSpPr>
      <p:grpSpPr>
        <a:xfrm>
          <a:off x="0" y="0"/>
          <a:ext cx="0" cy="0"/>
          <a:chOff x="0" y="0"/>
          <a:chExt cx="0" cy="0"/>
        </a:xfrm>
      </p:grpSpPr>
      <p:sp>
        <p:nvSpPr>
          <p:cNvPr id="101" name="Google Shape;101;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3" name="Google Shape;10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9" name="Google Shape;10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2"/>
          <p:cNvSpPr>
            <a:spLocks noGrp="1"/>
          </p:cNvSpPr>
          <p:nvPr>
            <p:ph type="pic" idx="2"/>
          </p:nvPr>
        </p:nvSpPr>
        <p:spPr>
          <a:xfrm>
            <a:off x="5183188" y="987425"/>
            <a:ext cx="6172200" cy="4873625"/>
          </a:xfrm>
          <a:prstGeom prst="rect">
            <a:avLst/>
          </a:prstGeom>
          <a:noFill/>
          <a:ln>
            <a:noFill/>
          </a:ln>
        </p:spPr>
      </p:sp>
      <p:sp>
        <p:nvSpPr>
          <p:cNvPr id="143" name="Google Shape;14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a:solidFill>
                  <a:srgbClr val="888888"/>
                </a:solidFill>
                <a:latin typeface="Calibri"/>
                <a:ea typeface="Calibri"/>
                <a:cs typeface="Calibri"/>
                <a:sym typeface="Calibri"/>
              </a:defRPr>
            </a:lvl1pPr>
            <a:lvl2pPr marL="0" marR="0" lvl="1" indent="0" algn="r">
              <a:spcBef>
                <a:spcPts val="0"/>
              </a:spcBef>
              <a:buNone/>
              <a:defRPr sz="1200">
                <a:solidFill>
                  <a:srgbClr val="888888"/>
                </a:solidFill>
                <a:latin typeface="Calibri"/>
                <a:ea typeface="Calibri"/>
                <a:cs typeface="Calibri"/>
                <a:sym typeface="Calibri"/>
              </a:defRPr>
            </a:lvl2pPr>
            <a:lvl3pPr marL="0" marR="0" lvl="2" indent="0" algn="r">
              <a:spcBef>
                <a:spcPts val="0"/>
              </a:spcBef>
              <a:buNone/>
              <a:defRPr sz="1200">
                <a:solidFill>
                  <a:srgbClr val="888888"/>
                </a:solidFill>
                <a:latin typeface="Calibri"/>
                <a:ea typeface="Calibri"/>
                <a:cs typeface="Calibri"/>
                <a:sym typeface="Calibri"/>
              </a:defRPr>
            </a:lvl3pPr>
            <a:lvl4pPr marL="0" marR="0" lvl="3" indent="0" algn="r">
              <a:spcBef>
                <a:spcPts val="0"/>
              </a:spcBef>
              <a:buNone/>
              <a:defRPr sz="1200">
                <a:solidFill>
                  <a:srgbClr val="888888"/>
                </a:solidFill>
                <a:latin typeface="Calibri"/>
                <a:ea typeface="Calibri"/>
                <a:cs typeface="Calibri"/>
                <a:sym typeface="Calibri"/>
              </a:defRPr>
            </a:lvl4pPr>
            <a:lvl5pPr marL="0" marR="0" lvl="4" indent="0" algn="r">
              <a:spcBef>
                <a:spcPts val="0"/>
              </a:spcBef>
              <a:buNone/>
              <a:defRPr sz="1200">
                <a:solidFill>
                  <a:srgbClr val="888888"/>
                </a:solidFill>
                <a:latin typeface="Calibri"/>
                <a:ea typeface="Calibri"/>
                <a:cs typeface="Calibri"/>
                <a:sym typeface="Calibri"/>
              </a:defRPr>
            </a:lvl5pPr>
            <a:lvl6pPr marL="0" marR="0" lvl="5" indent="0" algn="r">
              <a:spcBef>
                <a:spcPts val="0"/>
              </a:spcBef>
              <a:buNone/>
              <a:defRPr sz="1200">
                <a:solidFill>
                  <a:srgbClr val="888888"/>
                </a:solidFill>
                <a:latin typeface="Calibri"/>
                <a:ea typeface="Calibri"/>
                <a:cs typeface="Calibri"/>
                <a:sym typeface="Calibri"/>
              </a:defRPr>
            </a:lvl6pPr>
            <a:lvl7pPr marL="0" marR="0" lvl="6" indent="0" algn="r">
              <a:spcBef>
                <a:spcPts val="0"/>
              </a:spcBef>
              <a:buNone/>
              <a:defRPr sz="1200">
                <a:solidFill>
                  <a:srgbClr val="888888"/>
                </a:solidFill>
                <a:latin typeface="Calibri"/>
                <a:ea typeface="Calibri"/>
                <a:cs typeface="Calibri"/>
                <a:sym typeface="Calibri"/>
              </a:defRPr>
            </a:lvl7pPr>
            <a:lvl8pPr marL="0" marR="0" lvl="7" indent="0" algn="r">
              <a:spcBef>
                <a:spcPts val="0"/>
              </a:spcBef>
              <a:buNone/>
              <a:defRPr sz="1200">
                <a:solidFill>
                  <a:srgbClr val="888888"/>
                </a:solidFill>
                <a:latin typeface="Calibri"/>
                <a:ea typeface="Calibri"/>
                <a:cs typeface="Calibri"/>
                <a:sym typeface="Calibri"/>
              </a:defRPr>
            </a:lvl8pPr>
            <a:lvl9pPr marL="0" marR="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0"/>
        <p:cNvGrpSpPr/>
        <p:nvPr/>
      </p:nvGrpSpPr>
      <p:grpSpPr>
        <a:xfrm>
          <a:off x="0" y="0"/>
          <a:ext cx="0" cy="0"/>
          <a:chOff x="0" y="0"/>
          <a:chExt cx="0" cy="0"/>
        </a:xfrm>
      </p:grpSpPr>
      <p:sp>
        <p:nvSpPr>
          <p:cNvPr id="181" name="Google Shape;181;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3" name="Google Shape;18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9" name="Google Shape;18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2" name="Google Shape;202;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4" name="Google Shape;204;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8"/>
        <p:cNvGrpSpPr/>
        <p:nvPr/>
      </p:nvGrpSpPr>
      <p:grpSpPr>
        <a:xfrm>
          <a:off x="0" y="0"/>
          <a:ext cx="0" cy="0"/>
          <a:chOff x="0" y="0"/>
          <a:chExt cx="0" cy="0"/>
        </a:xfrm>
      </p:grpSpPr>
      <p:sp>
        <p:nvSpPr>
          <p:cNvPr id="209" name="Google Shape;20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6" name="Google Shape;216;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7" name="Google Shape;21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35"/>
          <p:cNvSpPr>
            <a:spLocks noGrp="1"/>
          </p:cNvSpPr>
          <p:nvPr>
            <p:ph type="pic" idx="2"/>
          </p:nvPr>
        </p:nvSpPr>
        <p:spPr>
          <a:xfrm>
            <a:off x="5183188" y="987425"/>
            <a:ext cx="6172200" cy="4873625"/>
          </a:xfrm>
          <a:prstGeom prst="rect">
            <a:avLst/>
          </a:prstGeom>
          <a:noFill/>
          <a:ln>
            <a:noFill/>
          </a:ln>
        </p:spPr>
      </p:sp>
      <p:sp>
        <p:nvSpPr>
          <p:cNvPr id="223" name="Google Shape;223;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4" name="Google Shape;2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a:solidFill>
                  <a:srgbClr val="888888"/>
                </a:solidFill>
                <a:latin typeface="Calibri"/>
                <a:ea typeface="Calibri"/>
                <a:cs typeface="Calibri"/>
                <a:sym typeface="Calibri"/>
              </a:defRPr>
            </a:lvl1pPr>
            <a:lvl2pPr marL="0" marR="0" lvl="1" indent="0" algn="r">
              <a:spcBef>
                <a:spcPts val="0"/>
              </a:spcBef>
              <a:buNone/>
              <a:defRPr sz="1200">
                <a:solidFill>
                  <a:srgbClr val="888888"/>
                </a:solidFill>
                <a:latin typeface="Calibri"/>
                <a:ea typeface="Calibri"/>
                <a:cs typeface="Calibri"/>
                <a:sym typeface="Calibri"/>
              </a:defRPr>
            </a:lvl2pPr>
            <a:lvl3pPr marL="0" marR="0" lvl="2" indent="0" algn="r">
              <a:spcBef>
                <a:spcPts val="0"/>
              </a:spcBef>
              <a:buNone/>
              <a:defRPr sz="1200">
                <a:solidFill>
                  <a:srgbClr val="888888"/>
                </a:solidFill>
                <a:latin typeface="Calibri"/>
                <a:ea typeface="Calibri"/>
                <a:cs typeface="Calibri"/>
                <a:sym typeface="Calibri"/>
              </a:defRPr>
            </a:lvl3pPr>
            <a:lvl4pPr marL="0" marR="0" lvl="3" indent="0" algn="r">
              <a:spcBef>
                <a:spcPts val="0"/>
              </a:spcBef>
              <a:buNone/>
              <a:defRPr sz="1200">
                <a:solidFill>
                  <a:srgbClr val="888888"/>
                </a:solidFill>
                <a:latin typeface="Calibri"/>
                <a:ea typeface="Calibri"/>
                <a:cs typeface="Calibri"/>
                <a:sym typeface="Calibri"/>
              </a:defRPr>
            </a:lvl4pPr>
            <a:lvl5pPr marL="0" marR="0" lvl="4" indent="0" algn="r">
              <a:spcBef>
                <a:spcPts val="0"/>
              </a:spcBef>
              <a:buNone/>
              <a:defRPr sz="1200">
                <a:solidFill>
                  <a:srgbClr val="888888"/>
                </a:solidFill>
                <a:latin typeface="Calibri"/>
                <a:ea typeface="Calibri"/>
                <a:cs typeface="Calibri"/>
                <a:sym typeface="Calibri"/>
              </a:defRPr>
            </a:lvl5pPr>
            <a:lvl6pPr marL="0" marR="0" lvl="5" indent="0" algn="r">
              <a:spcBef>
                <a:spcPts val="0"/>
              </a:spcBef>
              <a:buNone/>
              <a:defRPr sz="1200">
                <a:solidFill>
                  <a:srgbClr val="888888"/>
                </a:solidFill>
                <a:latin typeface="Calibri"/>
                <a:ea typeface="Calibri"/>
                <a:cs typeface="Calibri"/>
                <a:sym typeface="Calibri"/>
              </a:defRPr>
            </a:lvl6pPr>
            <a:lvl7pPr marL="0" marR="0" lvl="6" indent="0" algn="r">
              <a:spcBef>
                <a:spcPts val="0"/>
              </a:spcBef>
              <a:buNone/>
              <a:defRPr sz="1200">
                <a:solidFill>
                  <a:srgbClr val="888888"/>
                </a:solidFill>
                <a:latin typeface="Calibri"/>
                <a:ea typeface="Calibri"/>
                <a:cs typeface="Calibri"/>
                <a:sym typeface="Calibri"/>
              </a:defRPr>
            </a:lvl7pPr>
            <a:lvl8pPr marL="0" marR="0" lvl="7" indent="0" algn="r">
              <a:spcBef>
                <a:spcPts val="0"/>
              </a:spcBef>
              <a:buNone/>
              <a:defRPr sz="1200">
                <a:solidFill>
                  <a:srgbClr val="888888"/>
                </a:solidFill>
                <a:latin typeface="Calibri"/>
                <a:ea typeface="Calibri"/>
                <a:cs typeface="Calibri"/>
                <a:sym typeface="Calibri"/>
              </a:defRPr>
            </a:lvl8pPr>
            <a:lvl9pPr marL="0" marR="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6" name="Google Shape;166;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7" name="Google Shape;16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8" name="Google Shape;16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9" name="Google Shape;16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geeksforgeeks.org/decision-making-c-c-else-nested-else/"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geeksforgeeks.org/switch-statement-cc/"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www.cyberlabzone.com/"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www.cyberlabzone.com/"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www.cyberlabzone.com/"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609600" y="274638"/>
            <a:ext cx="113792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Calibri"/>
              <a:buNone/>
            </a:pPr>
            <a:r>
              <a:rPr lang="en-US" sz="4000">
                <a:solidFill>
                  <a:srgbClr val="C00000"/>
                </a:solidFill>
              </a:rPr>
              <a:t>STRUCTURED PROGRAMMING CONCEPTS</a:t>
            </a:r>
            <a:r>
              <a:rPr lang="en-US" sz="4000"/>
              <a:t/>
            </a:r>
            <a:br>
              <a:rPr lang="en-US" sz="4000"/>
            </a:br>
            <a:r>
              <a:rPr lang="en-US"/>
              <a:t> </a:t>
            </a:r>
            <a:r>
              <a:rPr lang="en-US">
                <a:solidFill>
                  <a:srgbClr val="00B050"/>
                </a:solidFill>
              </a:rPr>
              <a:t>Part 1 - Test1 Portion (CO1 and CO2)</a:t>
            </a:r>
            <a:endParaRPr>
              <a:solidFill>
                <a:srgbClr val="00B050"/>
              </a:solidFill>
            </a:endParaRPr>
          </a:p>
        </p:txBody>
      </p:sp>
      <p:sp>
        <p:nvSpPr>
          <p:cNvPr id="249" name="Google Shape;249;p39"/>
          <p:cNvSpPr txBox="1">
            <a:spLocks noGrp="1"/>
          </p:cNvSpPr>
          <p:nvPr>
            <p:ph type="body" idx="1"/>
          </p:nvPr>
        </p:nvSpPr>
        <p:spPr>
          <a:xfrm>
            <a:off x="169332" y="1413933"/>
            <a:ext cx="11819467" cy="5240867"/>
          </a:xfrm>
          <a:prstGeom prst="rect">
            <a:avLst/>
          </a:prstGeom>
          <a:noFill/>
          <a:ln>
            <a:noFill/>
          </a:ln>
        </p:spPr>
        <p:txBody>
          <a:bodyPr spcFirstLastPara="1" wrap="square" lIns="91425" tIns="45700" rIns="91425" bIns="45700" anchor="t" anchorCtr="0">
            <a:normAutofit fontScale="77500" lnSpcReduction="20000"/>
          </a:bodyPr>
          <a:lstStyle/>
          <a:p>
            <a:pPr marL="514350" lvl="0" indent="-514350" algn="l" rtl="0">
              <a:lnSpc>
                <a:spcPct val="90000"/>
              </a:lnSpc>
              <a:spcBef>
                <a:spcPts val="0"/>
              </a:spcBef>
              <a:spcAft>
                <a:spcPts val="0"/>
              </a:spcAft>
              <a:buClr>
                <a:srgbClr val="002060"/>
              </a:buClr>
              <a:buSzPct val="100000"/>
              <a:buFont typeface="Calibri"/>
              <a:buAutoNum type="arabicPeriod"/>
            </a:pPr>
            <a:r>
              <a:rPr lang="en-US">
                <a:solidFill>
                  <a:srgbClr val="002060"/>
                </a:solidFill>
              </a:rPr>
              <a:t> Essence of Structured Programming Concepts</a:t>
            </a:r>
            <a:endParaRPr/>
          </a:p>
          <a:p>
            <a:pPr marL="514350" lvl="0" indent="-514350" algn="l" rtl="0">
              <a:lnSpc>
                <a:spcPct val="90000"/>
              </a:lnSpc>
              <a:spcBef>
                <a:spcPts val="1000"/>
              </a:spcBef>
              <a:spcAft>
                <a:spcPts val="0"/>
              </a:spcAft>
              <a:buClr>
                <a:srgbClr val="002060"/>
              </a:buClr>
              <a:buSzPct val="100000"/>
              <a:buFont typeface="Calibri"/>
              <a:buAutoNum type="arabicPeriod"/>
            </a:pPr>
            <a:r>
              <a:rPr lang="en-US">
                <a:solidFill>
                  <a:srgbClr val="002060"/>
                </a:solidFill>
              </a:rPr>
              <a:t>Header Files and Library files</a:t>
            </a:r>
            <a:endParaRPr/>
          </a:p>
          <a:p>
            <a:pPr marL="514350" lvl="0" indent="-514350" algn="l" rtl="0">
              <a:lnSpc>
                <a:spcPct val="90000"/>
              </a:lnSpc>
              <a:spcBef>
                <a:spcPts val="1000"/>
              </a:spcBef>
              <a:spcAft>
                <a:spcPts val="0"/>
              </a:spcAft>
              <a:buClr>
                <a:srgbClr val="002060"/>
              </a:buClr>
              <a:buSzPct val="100000"/>
              <a:buFont typeface="Calibri"/>
              <a:buAutoNum type="arabicPeriod"/>
            </a:pPr>
            <a:r>
              <a:rPr lang="en-US">
                <a:solidFill>
                  <a:srgbClr val="002060"/>
                </a:solidFill>
              </a:rPr>
              <a:t>The Characteristics,  Pros, Cons and Applications of C Programming Language</a:t>
            </a:r>
            <a:r>
              <a:rPr lang="en-US">
                <a:solidFill>
                  <a:srgbClr val="FF0000"/>
                </a:solidFill>
              </a:rPr>
              <a:t>  </a:t>
            </a:r>
            <a:endParaRPr/>
          </a:p>
          <a:p>
            <a:pPr marL="514350" lvl="0" indent="-514350" algn="l" rtl="0">
              <a:lnSpc>
                <a:spcPct val="90000"/>
              </a:lnSpc>
              <a:spcBef>
                <a:spcPts val="1000"/>
              </a:spcBef>
              <a:spcAft>
                <a:spcPts val="0"/>
              </a:spcAft>
              <a:buClr>
                <a:srgbClr val="002060"/>
              </a:buClr>
              <a:buSzPct val="100000"/>
              <a:buFont typeface="Calibri"/>
              <a:buAutoNum type="arabicPeriod"/>
            </a:pPr>
            <a:r>
              <a:rPr lang="en-US">
                <a:solidFill>
                  <a:srgbClr val="002060"/>
                </a:solidFill>
              </a:rPr>
              <a:t> Syntax and Program structure</a:t>
            </a:r>
            <a:endParaRPr/>
          </a:p>
          <a:p>
            <a:pPr marL="514350" lvl="0" indent="-514350" algn="l" rtl="0">
              <a:lnSpc>
                <a:spcPct val="90000"/>
              </a:lnSpc>
              <a:spcBef>
                <a:spcPts val="1000"/>
              </a:spcBef>
              <a:spcAft>
                <a:spcPts val="0"/>
              </a:spcAft>
              <a:buClr>
                <a:srgbClr val="002060"/>
              </a:buClr>
              <a:buSzPct val="100000"/>
              <a:buFont typeface="Calibri"/>
              <a:buAutoNum type="arabicPeriod"/>
            </a:pPr>
            <a:r>
              <a:rPr lang="en-US">
                <a:solidFill>
                  <a:srgbClr val="002060"/>
                </a:solidFill>
              </a:rPr>
              <a:t>Data Types</a:t>
            </a:r>
            <a:endParaRPr/>
          </a:p>
          <a:p>
            <a:pPr marL="514350" lvl="0" indent="-514350" algn="l" rtl="0">
              <a:lnSpc>
                <a:spcPct val="90000"/>
              </a:lnSpc>
              <a:spcBef>
                <a:spcPts val="1000"/>
              </a:spcBef>
              <a:spcAft>
                <a:spcPts val="0"/>
              </a:spcAft>
              <a:buClr>
                <a:srgbClr val="FF0000"/>
              </a:buClr>
              <a:buSzPct val="100000"/>
              <a:buFont typeface="Calibri"/>
              <a:buAutoNum type="arabicPeriod"/>
            </a:pPr>
            <a:r>
              <a:rPr lang="en-US">
                <a:solidFill>
                  <a:srgbClr val="FF0000"/>
                </a:solidFill>
              </a:rPr>
              <a:t>Operators and Expressions</a:t>
            </a:r>
            <a:endParaRPr/>
          </a:p>
          <a:p>
            <a:pPr marL="514350" lvl="0" indent="-514350" algn="l" rtl="0">
              <a:lnSpc>
                <a:spcPct val="90000"/>
              </a:lnSpc>
              <a:spcBef>
                <a:spcPts val="1000"/>
              </a:spcBef>
              <a:spcAft>
                <a:spcPts val="0"/>
              </a:spcAft>
              <a:buClr>
                <a:srgbClr val="FF0000"/>
              </a:buClr>
              <a:buSzPct val="100000"/>
              <a:buFont typeface="Calibri"/>
              <a:buAutoNum type="arabicPeriod"/>
            </a:pPr>
            <a:r>
              <a:rPr lang="en-US">
                <a:solidFill>
                  <a:srgbClr val="FF0000"/>
                </a:solidFill>
              </a:rPr>
              <a:t>Statements</a:t>
            </a:r>
            <a:endParaRPr/>
          </a:p>
          <a:p>
            <a:pPr marL="514350" lvl="0" indent="-514350" algn="l" rtl="0">
              <a:lnSpc>
                <a:spcPct val="90000"/>
              </a:lnSpc>
              <a:spcBef>
                <a:spcPts val="1000"/>
              </a:spcBef>
              <a:spcAft>
                <a:spcPts val="0"/>
              </a:spcAft>
              <a:buClr>
                <a:srgbClr val="FF0000"/>
              </a:buClr>
              <a:buSzPct val="100000"/>
              <a:buFont typeface="Calibri"/>
              <a:buAutoNum type="arabicPeriod"/>
            </a:pPr>
            <a:r>
              <a:rPr lang="en-US">
                <a:solidFill>
                  <a:srgbClr val="FF0000"/>
                </a:solidFill>
              </a:rPr>
              <a:t>Input and Output functions in C</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Arrays and Strings</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Functions and modular Programming</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PDLC and IDE</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 Programming Languages Paradigm</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Properties of Good Programming Languages</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Reasons for Popular Programming Languages</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txBox="1">
            <a:spLocks noGrp="1"/>
          </p:cNvSpPr>
          <p:nvPr>
            <p:ph type="title"/>
          </p:nvPr>
        </p:nvSpPr>
        <p:spPr>
          <a:xfrm>
            <a:off x="1752600" y="274638"/>
            <a:ext cx="84582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Operator Precedence &amp; Associativity</a:t>
            </a:r>
            <a:endParaRPr/>
          </a:p>
        </p:txBody>
      </p:sp>
      <p:sp>
        <p:nvSpPr>
          <p:cNvPr id="368" name="Google Shape;368;p57"/>
          <p:cNvSpPr txBox="1">
            <a:spLocks noGrp="1"/>
          </p:cNvSpPr>
          <p:nvPr>
            <p:ph type="body" idx="1"/>
          </p:nvPr>
        </p:nvSpPr>
        <p:spPr>
          <a:xfrm>
            <a:off x="838200" y="1512351"/>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arithmetic expressions  evaluation are carried out based on the precedence and associativity.</a:t>
            </a:r>
            <a:endParaRPr/>
          </a:p>
          <a:p>
            <a:pPr marL="228600" lvl="0" indent="-228600" algn="l" rtl="0">
              <a:lnSpc>
                <a:spcPct val="90000"/>
              </a:lnSpc>
              <a:spcBef>
                <a:spcPts val="1000"/>
              </a:spcBef>
              <a:spcAft>
                <a:spcPts val="0"/>
              </a:spcAft>
              <a:buClr>
                <a:schemeClr val="dk1"/>
              </a:buClr>
              <a:buSzPts val="2800"/>
              <a:buChar char="•"/>
            </a:pPr>
            <a:r>
              <a:rPr lang="en-US"/>
              <a:t>The evaluation are carried in two phases.</a:t>
            </a:r>
            <a:endParaRPr/>
          </a:p>
          <a:p>
            <a:pPr marL="685800" lvl="1" indent="-228600" algn="l" rtl="0">
              <a:lnSpc>
                <a:spcPct val="90000"/>
              </a:lnSpc>
              <a:spcBef>
                <a:spcPts val="500"/>
              </a:spcBef>
              <a:spcAft>
                <a:spcPts val="0"/>
              </a:spcAft>
              <a:buClr>
                <a:schemeClr val="dk1"/>
              </a:buClr>
              <a:buSzPts val="2400"/>
              <a:buChar char="•"/>
            </a:pPr>
            <a:r>
              <a:rPr lang="en-US" b="1"/>
              <a:t>First Phase: </a:t>
            </a:r>
            <a:r>
              <a:rPr lang="en-US"/>
              <a:t>High Priority operators are evaluated.</a:t>
            </a:r>
            <a:endParaRPr/>
          </a:p>
          <a:p>
            <a:pPr marL="685800" lvl="1" indent="-228600" algn="l" rtl="0">
              <a:lnSpc>
                <a:spcPct val="90000"/>
              </a:lnSpc>
              <a:spcBef>
                <a:spcPts val="500"/>
              </a:spcBef>
              <a:spcAft>
                <a:spcPts val="0"/>
              </a:spcAft>
              <a:buClr>
                <a:schemeClr val="dk1"/>
              </a:buClr>
              <a:buSzPts val="2400"/>
              <a:buChar char="•"/>
            </a:pPr>
            <a:r>
              <a:rPr lang="en-US" b="1"/>
              <a:t>Second Phase:  </a:t>
            </a:r>
            <a:r>
              <a:rPr lang="en-US"/>
              <a:t>Same Priority operators are  evaluated based on associativity.</a:t>
            </a:r>
            <a:endParaRPr/>
          </a:p>
          <a:p>
            <a:pPr marL="228600" lvl="0" indent="-228600" algn="l" rtl="0">
              <a:lnSpc>
                <a:spcPct val="90000"/>
              </a:lnSpc>
              <a:spcBef>
                <a:spcPts val="1000"/>
              </a:spcBef>
              <a:spcAft>
                <a:spcPts val="0"/>
              </a:spcAft>
              <a:buClr>
                <a:schemeClr val="dk1"/>
              </a:buClr>
              <a:buSzPts val="2800"/>
              <a:buChar char="•"/>
            </a:pPr>
            <a:r>
              <a:rPr lang="en-US"/>
              <a:t>The </a:t>
            </a:r>
            <a:r>
              <a:rPr lang="en-US">
                <a:solidFill>
                  <a:srgbClr val="FF0000"/>
                </a:solidFill>
              </a:rPr>
              <a:t>Sequence Point precedes</a:t>
            </a:r>
            <a:r>
              <a:rPr lang="en-US"/>
              <a:t> both phases of evaluation</a:t>
            </a:r>
            <a:endParaRPr/>
          </a:p>
          <a:p>
            <a:pPr marL="685800" lvl="1" indent="-228600" algn="l" rtl="0">
              <a:lnSpc>
                <a:spcPct val="90000"/>
              </a:lnSpc>
              <a:spcBef>
                <a:spcPts val="500"/>
              </a:spcBef>
              <a:spcAft>
                <a:spcPts val="0"/>
              </a:spcAft>
              <a:buClr>
                <a:schemeClr val="dk1"/>
              </a:buClr>
              <a:buSzPts val="2400"/>
              <a:buChar char="•"/>
            </a:pPr>
            <a:r>
              <a:rPr lang="en-US"/>
              <a:t>E.g.1. The Logical Operators ( &amp;&amp; and ||) and Short circuit evaluation</a:t>
            </a:r>
            <a:endParaRPr/>
          </a:p>
          <a:p>
            <a:pPr marL="685800" lvl="1" indent="-228600" algn="l" rtl="0">
              <a:lnSpc>
                <a:spcPct val="90000"/>
              </a:lnSpc>
              <a:spcBef>
                <a:spcPts val="500"/>
              </a:spcBef>
              <a:spcAft>
                <a:spcPts val="0"/>
              </a:spcAft>
              <a:buClr>
                <a:schemeClr val="dk1"/>
              </a:buClr>
              <a:buSzPts val="2400"/>
              <a:buChar char="•"/>
            </a:pPr>
            <a:r>
              <a:rPr lang="en-US"/>
              <a:t>E.g. 2 The Conditional Operator(?:) and Mutual exclusive execution.</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58"/>
          <p:cNvPicPr preferRelativeResize="0"/>
          <p:nvPr/>
        </p:nvPicPr>
        <p:blipFill rotWithShape="1">
          <a:blip r:embed="rId3">
            <a:alphaModFix/>
          </a:blip>
          <a:srcRect/>
          <a:stretch/>
        </p:blipFill>
        <p:spPr>
          <a:xfrm>
            <a:off x="979687" y="118904"/>
            <a:ext cx="10789585" cy="652743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9" descr="C++ Expression"/>
          <p:cNvPicPr preferRelativeResize="0"/>
          <p:nvPr/>
        </p:nvPicPr>
        <p:blipFill rotWithShape="1">
          <a:blip r:embed="rId3">
            <a:alphaModFix/>
          </a:blip>
          <a:srcRect/>
          <a:stretch/>
        </p:blipFill>
        <p:spPr>
          <a:xfrm>
            <a:off x="155575" y="130265"/>
            <a:ext cx="11003492" cy="672773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60"/>
          <p:cNvPicPr preferRelativeResize="0"/>
          <p:nvPr/>
        </p:nvPicPr>
        <p:blipFill rotWithShape="1">
          <a:blip r:embed="rId3">
            <a:alphaModFix/>
          </a:blip>
          <a:srcRect/>
          <a:stretch/>
        </p:blipFill>
        <p:spPr>
          <a:xfrm>
            <a:off x="2230018" y="184089"/>
            <a:ext cx="7119811" cy="641144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1"/>
          <p:cNvSpPr/>
          <p:nvPr/>
        </p:nvSpPr>
        <p:spPr>
          <a:xfrm>
            <a:off x="253498" y="766347"/>
            <a:ext cx="11938502" cy="5909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a:t>
            </a:r>
            <a:r>
              <a:rPr lang="en-US" sz="1800">
                <a:solidFill>
                  <a:srgbClr val="FF0000"/>
                </a:solidFill>
                <a:latin typeface="Calibri"/>
                <a:ea typeface="Calibri"/>
                <a:cs typeface="Calibri"/>
                <a:sym typeface="Calibri"/>
              </a:rPr>
              <a:t>Constant expressions:</a:t>
            </a:r>
            <a:r>
              <a:rPr lang="en-US" sz="1800">
                <a:solidFill>
                  <a:schemeClr val="dk1"/>
                </a:solidFill>
                <a:latin typeface="Calibri"/>
                <a:ea typeface="Calibri"/>
                <a:cs typeface="Calibri"/>
                <a:sym typeface="Calibri"/>
              </a:rPr>
              <a:t> Constant Expressions consists of only constant values. A constant value is one that doesn’t change.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Examples: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5, 10 + 5 / 6.0, 'x’</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a:t>
            </a:r>
            <a:r>
              <a:rPr lang="en-US" sz="1800">
                <a:solidFill>
                  <a:srgbClr val="FF0000"/>
                </a:solidFill>
                <a:latin typeface="Calibri"/>
                <a:ea typeface="Calibri"/>
                <a:cs typeface="Calibri"/>
                <a:sym typeface="Calibri"/>
              </a:rPr>
              <a:t>Integral expressions:</a:t>
            </a:r>
            <a:r>
              <a:rPr lang="en-US" sz="1800">
                <a:solidFill>
                  <a:schemeClr val="dk1"/>
                </a:solidFill>
                <a:latin typeface="Calibri"/>
                <a:ea typeface="Calibri"/>
                <a:cs typeface="Calibri"/>
                <a:sym typeface="Calibri"/>
              </a:rPr>
              <a:t> Integral Expressions are those which produce integer results after implementing all the automatic and explicit type conversions.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Examples: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x, x * y, x + int( 5.0)</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where x and y are integer variables.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a:t>
            </a:r>
            <a:r>
              <a:rPr lang="en-US" sz="1800">
                <a:solidFill>
                  <a:srgbClr val="FF0000"/>
                </a:solidFill>
                <a:latin typeface="Calibri"/>
                <a:ea typeface="Calibri"/>
                <a:cs typeface="Calibri"/>
                <a:sym typeface="Calibri"/>
              </a:rPr>
              <a:t>Floating expressions:</a:t>
            </a:r>
            <a:r>
              <a:rPr lang="en-US" sz="1800">
                <a:solidFill>
                  <a:schemeClr val="dk1"/>
                </a:solidFill>
                <a:latin typeface="Calibri"/>
                <a:ea typeface="Calibri"/>
                <a:cs typeface="Calibri"/>
                <a:sym typeface="Calibri"/>
              </a:rPr>
              <a:t> Float Expressions are which produce floating point results after implementing all the automatic and explicit type conversions.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Examples: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x + y, 10.75</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where x and y are floating point variables.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a:t>
            </a:r>
            <a:r>
              <a:rPr lang="en-US" sz="1800">
                <a:solidFill>
                  <a:srgbClr val="FF0000"/>
                </a:solidFill>
                <a:latin typeface="Calibri"/>
                <a:ea typeface="Calibri"/>
                <a:cs typeface="Calibri"/>
                <a:sym typeface="Calibri"/>
              </a:rPr>
              <a:t>Relational expressions:</a:t>
            </a:r>
            <a:r>
              <a:rPr lang="en-US" sz="1800">
                <a:solidFill>
                  <a:schemeClr val="dk1"/>
                </a:solidFill>
                <a:latin typeface="Calibri"/>
                <a:ea typeface="Calibri"/>
                <a:cs typeface="Calibri"/>
                <a:sym typeface="Calibri"/>
              </a:rPr>
              <a:t> Relational Expressions yield results of type bool which takes a value true or false. When arithmetic expressions are used on either side of a relational operator, they will be evaluated first and then the results compared. Relational expressions are also known as Boolean expressions.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Examples: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x &lt;= y, x + y &gt; 2</a:t>
            </a:r>
            <a:endParaRPr sz="1800">
              <a:solidFill>
                <a:schemeClr val="dk1"/>
              </a:solidFill>
              <a:latin typeface="Calibri"/>
              <a:ea typeface="Calibri"/>
              <a:cs typeface="Calibri"/>
              <a:sym typeface="Calibri"/>
            </a:endParaRPr>
          </a:p>
        </p:txBody>
      </p:sp>
      <p:sp>
        <p:nvSpPr>
          <p:cNvPr id="389" name="Google Shape;389;p61"/>
          <p:cNvSpPr txBox="1"/>
          <p:nvPr/>
        </p:nvSpPr>
        <p:spPr>
          <a:xfrm>
            <a:off x="4292545" y="101581"/>
            <a:ext cx="31756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Calibri"/>
                <a:ea typeface="Calibri"/>
                <a:cs typeface="Calibri"/>
                <a:sym typeface="Calibri"/>
              </a:rPr>
              <a:t>Types of Expressions</a:t>
            </a:r>
            <a:endParaRPr sz="28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2"/>
          <p:cNvSpPr/>
          <p:nvPr/>
        </p:nvSpPr>
        <p:spPr>
          <a:xfrm>
            <a:off x="127000" y="389011"/>
            <a:ext cx="11887200" cy="53553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rgbClr val="FF0000"/>
              </a:buClr>
              <a:buSzPts val="1800"/>
              <a:buFont typeface="Calibri"/>
              <a:buAutoNum type="arabicPeriod" startAt="5"/>
            </a:pPr>
            <a:r>
              <a:rPr lang="en-US" sz="1800" b="1">
                <a:solidFill>
                  <a:srgbClr val="FF0000"/>
                </a:solidFill>
                <a:latin typeface="Arial"/>
                <a:ea typeface="Arial"/>
                <a:cs typeface="Arial"/>
                <a:sym typeface="Arial"/>
              </a:rPr>
              <a:t>Logical expressions</a:t>
            </a:r>
            <a:r>
              <a:rPr lang="en-US" sz="1800">
                <a:solidFill>
                  <a:srgbClr val="273239"/>
                </a:solidFill>
                <a:latin typeface="Arial"/>
                <a:ea typeface="Arial"/>
                <a:cs typeface="Arial"/>
                <a:sym typeface="Arial"/>
              </a:rPr>
              <a:t>: Logical Expressions combine two or more relational expressions and produces bool type results.</a:t>
            </a:r>
            <a:br>
              <a:rPr lang="en-US" sz="1800">
                <a:solidFill>
                  <a:srgbClr val="273239"/>
                </a:solidFill>
                <a:latin typeface="Arial"/>
                <a:ea typeface="Arial"/>
                <a:cs typeface="Arial"/>
                <a:sym typeface="Arial"/>
              </a:rPr>
            </a:br>
            <a:r>
              <a:rPr lang="en-US" sz="1800" b="1">
                <a:solidFill>
                  <a:srgbClr val="273239"/>
                </a:solidFill>
                <a:latin typeface="Arial"/>
                <a:ea typeface="Arial"/>
                <a:cs typeface="Arial"/>
                <a:sym typeface="Arial"/>
              </a:rPr>
              <a:t>Examples</a:t>
            </a:r>
            <a:r>
              <a:rPr lang="en-US" sz="1800">
                <a:solidFill>
                  <a:srgbClr val="273239"/>
                </a:solidFill>
                <a:latin typeface="Arial"/>
                <a:ea typeface="Arial"/>
                <a:cs typeface="Arial"/>
                <a:sym typeface="Arial"/>
              </a:rPr>
              <a:t>:</a:t>
            </a:r>
            <a:r>
              <a:rPr lang="en-US" sz="1800">
                <a:solidFill>
                  <a:srgbClr val="273239"/>
                </a:solidFill>
                <a:latin typeface="Consolas"/>
                <a:ea typeface="Consolas"/>
                <a:cs typeface="Consolas"/>
                <a:sym typeface="Consolas"/>
              </a:rPr>
              <a:t> x &gt; y &amp;&amp; x == 10, x == 10 || y == 5 </a:t>
            </a:r>
            <a:endParaRPr/>
          </a:p>
          <a:p>
            <a:pPr marL="342900" marR="0" lvl="0" indent="-342900" algn="l" rtl="0">
              <a:lnSpc>
                <a:spcPct val="200000"/>
              </a:lnSpc>
              <a:spcBef>
                <a:spcPts val="0"/>
              </a:spcBef>
              <a:spcAft>
                <a:spcPts val="0"/>
              </a:spcAft>
              <a:buClr>
                <a:srgbClr val="FF0000"/>
              </a:buClr>
              <a:buSzPts val="1800"/>
              <a:buFont typeface="Calibri"/>
              <a:buAutoNum type="arabicPeriod" startAt="5"/>
            </a:pPr>
            <a:r>
              <a:rPr lang="en-US" sz="1800" b="1">
                <a:solidFill>
                  <a:srgbClr val="FF0000"/>
                </a:solidFill>
                <a:latin typeface="Arial"/>
                <a:ea typeface="Arial"/>
                <a:cs typeface="Arial"/>
                <a:sym typeface="Arial"/>
              </a:rPr>
              <a:t>Pointer expressions</a:t>
            </a:r>
            <a:r>
              <a:rPr lang="en-US" sz="1800">
                <a:solidFill>
                  <a:srgbClr val="273239"/>
                </a:solidFill>
                <a:latin typeface="Arial"/>
                <a:ea typeface="Arial"/>
                <a:cs typeface="Arial"/>
                <a:sym typeface="Arial"/>
              </a:rPr>
              <a:t>: Pointer Expressions produce address values.</a:t>
            </a:r>
            <a:br>
              <a:rPr lang="en-US" sz="1800">
                <a:solidFill>
                  <a:srgbClr val="273239"/>
                </a:solidFill>
                <a:latin typeface="Arial"/>
                <a:ea typeface="Arial"/>
                <a:cs typeface="Arial"/>
                <a:sym typeface="Arial"/>
              </a:rPr>
            </a:br>
            <a:r>
              <a:rPr lang="en-US" sz="1800" b="1">
                <a:solidFill>
                  <a:srgbClr val="273239"/>
                </a:solidFill>
                <a:latin typeface="Arial"/>
                <a:ea typeface="Arial"/>
                <a:cs typeface="Arial"/>
                <a:sym typeface="Arial"/>
              </a:rPr>
              <a:t>Examples</a:t>
            </a:r>
            <a:r>
              <a:rPr lang="en-US" sz="1800">
                <a:solidFill>
                  <a:srgbClr val="273239"/>
                </a:solidFill>
                <a:latin typeface="Arial"/>
                <a:ea typeface="Arial"/>
                <a:cs typeface="Arial"/>
                <a:sym typeface="Arial"/>
              </a:rPr>
              <a:t>:</a:t>
            </a:r>
            <a:r>
              <a:rPr lang="en-US" sz="1800">
                <a:solidFill>
                  <a:srgbClr val="273239"/>
                </a:solidFill>
                <a:latin typeface="Consolas"/>
                <a:ea typeface="Consolas"/>
                <a:cs typeface="Consolas"/>
                <a:sym typeface="Consolas"/>
              </a:rPr>
              <a:t>&amp;x, ptr, ptr++  </a:t>
            </a:r>
            <a:r>
              <a:rPr lang="en-US" sz="1800">
                <a:solidFill>
                  <a:srgbClr val="273239"/>
                </a:solidFill>
                <a:latin typeface="Arial"/>
                <a:ea typeface="Arial"/>
                <a:cs typeface="Arial"/>
                <a:sym typeface="Arial"/>
              </a:rPr>
              <a:t>where x is a variable and ptr is a pointer.</a:t>
            </a:r>
            <a:endParaRPr/>
          </a:p>
          <a:p>
            <a:pPr marL="0" marR="0" lvl="0" indent="0" algn="l" rtl="0">
              <a:lnSpc>
                <a:spcPct val="200000"/>
              </a:lnSpc>
              <a:spcBef>
                <a:spcPts val="0"/>
              </a:spcBef>
              <a:spcAft>
                <a:spcPts val="0"/>
              </a:spcAft>
              <a:buNone/>
            </a:pPr>
            <a:r>
              <a:rPr lang="en-US" sz="1800" b="1">
                <a:solidFill>
                  <a:srgbClr val="273239"/>
                </a:solidFill>
                <a:latin typeface="Arial"/>
                <a:ea typeface="Arial"/>
                <a:cs typeface="Arial"/>
                <a:sym typeface="Arial"/>
              </a:rPr>
              <a:t>7.  </a:t>
            </a:r>
            <a:r>
              <a:rPr lang="en-US" sz="1800" b="1">
                <a:solidFill>
                  <a:srgbClr val="FF0000"/>
                </a:solidFill>
                <a:latin typeface="Arial"/>
                <a:ea typeface="Arial"/>
                <a:cs typeface="Arial"/>
                <a:sym typeface="Arial"/>
              </a:rPr>
              <a:t>Bitwise expressions</a:t>
            </a:r>
            <a:r>
              <a:rPr lang="en-US" sz="1800">
                <a:solidFill>
                  <a:srgbClr val="FF0000"/>
                </a:solidFill>
                <a:latin typeface="Arial"/>
                <a:ea typeface="Arial"/>
                <a:cs typeface="Arial"/>
                <a:sym typeface="Arial"/>
              </a:rPr>
              <a:t>: </a:t>
            </a:r>
            <a:r>
              <a:rPr lang="en-US" sz="1800">
                <a:solidFill>
                  <a:srgbClr val="273239"/>
                </a:solidFill>
                <a:latin typeface="Arial"/>
                <a:ea typeface="Arial"/>
                <a:cs typeface="Arial"/>
                <a:sym typeface="Arial"/>
              </a:rPr>
              <a:t>Bitwise Expressions are used to manipulate data at bit level. They are basically used for testing or shifting bits.</a:t>
            </a:r>
            <a:br>
              <a:rPr lang="en-US" sz="1800">
                <a:solidFill>
                  <a:srgbClr val="273239"/>
                </a:solidFill>
                <a:latin typeface="Arial"/>
                <a:ea typeface="Arial"/>
                <a:cs typeface="Arial"/>
                <a:sym typeface="Arial"/>
              </a:rPr>
            </a:br>
            <a:r>
              <a:rPr lang="en-US" sz="1800" b="1">
                <a:solidFill>
                  <a:srgbClr val="273239"/>
                </a:solidFill>
                <a:latin typeface="Arial"/>
                <a:ea typeface="Arial"/>
                <a:cs typeface="Arial"/>
                <a:sym typeface="Arial"/>
              </a:rPr>
              <a:t>Examples:</a:t>
            </a:r>
            <a:r>
              <a:rPr lang="en-US" sz="1800">
                <a:solidFill>
                  <a:srgbClr val="273239"/>
                </a:solidFill>
                <a:latin typeface="Consolas"/>
                <a:ea typeface="Consolas"/>
                <a:cs typeface="Consolas"/>
                <a:sym typeface="Consolas"/>
              </a:rPr>
              <a:t>x &lt;&lt; 3 </a:t>
            </a:r>
            <a:r>
              <a:rPr lang="en-US" sz="1800">
                <a:solidFill>
                  <a:srgbClr val="273239"/>
                </a:solidFill>
                <a:latin typeface="Arial"/>
                <a:ea typeface="Arial"/>
                <a:cs typeface="Arial"/>
                <a:sym typeface="Arial"/>
              </a:rPr>
              <a:t>shifts three bit position to left  and </a:t>
            </a:r>
            <a:r>
              <a:rPr lang="en-US" sz="1800">
                <a:solidFill>
                  <a:srgbClr val="273239"/>
                </a:solidFill>
                <a:latin typeface="Consolas"/>
                <a:ea typeface="Consolas"/>
                <a:cs typeface="Consolas"/>
                <a:sym typeface="Consolas"/>
              </a:rPr>
              <a:t>y &gt;&gt; 1 </a:t>
            </a:r>
            <a:r>
              <a:rPr lang="en-US" sz="1800">
                <a:solidFill>
                  <a:srgbClr val="273239"/>
                </a:solidFill>
                <a:latin typeface="Arial"/>
                <a:ea typeface="Arial"/>
                <a:cs typeface="Arial"/>
                <a:sym typeface="Arial"/>
              </a:rPr>
              <a:t>shifts one bit position to right.</a:t>
            </a:r>
            <a:endParaRPr/>
          </a:p>
          <a:p>
            <a:pPr marL="0" marR="0" lvl="0" indent="0" algn="l" rtl="0">
              <a:lnSpc>
                <a:spcPct val="200000"/>
              </a:lnSpc>
              <a:spcBef>
                <a:spcPts val="0"/>
              </a:spcBef>
              <a:spcAft>
                <a:spcPts val="0"/>
              </a:spcAft>
              <a:buNone/>
            </a:pPr>
            <a:r>
              <a:rPr lang="en-US" sz="1800">
                <a:solidFill>
                  <a:srgbClr val="273239"/>
                </a:solidFill>
                <a:latin typeface="Arial"/>
                <a:ea typeface="Arial"/>
                <a:cs typeface="Arial"/>
                <a:sym typeface="Arial"/>
              </a:rPr>
              <a:t>Shift operators are often used for multiplication and division by powers of two.</a:t>
            </a:r>
            <a:endParaRPr/>
          </a:p>
          <a:p>
            <a:pPr marL="342900" marR="0" lvl="0" indent="-228600" algn="l" rtl="0">
              <a:spcBef>
                <a:spcPts val="0"/>
              </a:spcBef>
              <a:spcAft>
                <a:spcPts val="0"/>
              </a:spcAft>
              <a:buClr>
                <a:schemeClr val="dk1"/>
              </a:buClr>
              <a:buSzPts val="1800"/>
              <a:buFont typeface="Calibri"/>
              <a:buNone/>
            </a:pPr>
            <a:endParaRPr sz="1800">
              <a:solidFill>
                <a:srgbClr val="273239"/>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3"/>
          <p:cNvSpPr txBox="1"/>
          <p:nvPr/>
        </p:nvSpPr>
        <p:spPr>
          <a:xfrm>
            <a:off x="2598349" y="860079"/>
            <a:ext cx="6238631"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a:solidFill>
                  <a:srgbClr val="FF0000"/>
                </a:solidFill>
                <a:latin typeface="Calibri"/>
                <a:ea typeface="Calibri"/>
                <a:cs typeface="Calibri"/>
                <a:sym typeface="Calibri"/>
              </a:rPr>
              <a:t>Discarded Expressions in C</a:t>
            </a:r>
            <a:endParaRPr sz="4400">
              <a:solidFill>
                <a:srgbClr val="FF0000"/>
              </a:solidFill>
              <a:latin typeface="Calibri"/>
              <a:ea typeface="Calibri"/>
              <a:cs typeface="Calibri"/>
              <a:sym typeface="Calibri"/>
            </a:endParaRPr>
          </a:p>
        </p:txBody>
      </p:sp>
      <p:sp>
        <p:nvSpPr>
          <p:cNvPr id="400" name="Google Shape;400;p63"/>
          <p:cNvSpPr/>
          <p:nvPr/>
        </p:nvSpPr>
        <p:spPr>
          <a:xfrm>
            <a:off x="2133602" y="1782296"/>
            <a:ext cx="8911625" cy="2585323"/>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discarded-value expression is an expression that is used for its side-effects only. The value calculated from such expression is discarded.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Discarded expressions include the full expression of any expression statement.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E.g.  x=y;   /*     b= a= x=y;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left-hand operand of the built-in comma operator.</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e.g.  x = (4+3, i++, 5, 9-3);</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operand of a cast-expression that casts to the type void.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E.g.  int (4.5+23*2.0)</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p:nvPr/>
        </p:nvSpPr>
        <p:spPr>
          <a:xfrm>
            <a:off x="4177364" y="981777"/>
            <a:ext cx="458381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Calibri"/>
                <a:ea typeface="Calibri"/>
                <a:cs typeface="Calibri"/>
                <a:sym typeface="Calibri"/>
              </a:rPr>
              <a:t>Constant Expressions</a:t>
            </a:r>
            <a:endParaRPr sz="4000">
              <a:solidFill>
                <a:srgbClr val="FF0000"/>
              </a:solidFill>
              <a:latin typeface="Calibri"/>
              <a:ea typeface="Calibri"/>
              <a:cs typeface="Calibri"/>
              <a:sym typeface="Calibri"/>
            </a:endParaRPr>
          </a:p>
        </p:txBody>
      </p:sp>
      <p:sp>
        <p:nvSpPr>
          <p:cNvPr id="406" name="Google Shape;406;p64"/>
          <p:cNvSpPr txBox="1"/>
          <p:nvPr/>
        </p:nvSpPr>
        <p:spPr>
          <a:xfrm>
            <a:off x="697499" y="2069432"/>
            <a:ext cx="11554638" cy="310854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 </a:t>
            </a:r>
            <a:r>
              <a:rPr lang="en-US" sz="2800" b="1">
                <a:solidFill>
                  <a:schemeClr val="dk1"/>
                </a:solidFill>
                <a:latin typeface="Calibri"/>
                <a:ea typeface="Calibri"/>
                <a:cs typeface="Calibri"/>
                <a:sym typeface="Calibri"/>
              </a:rPr>
              <a:t>constant expression</a:t>
            </a:r>
            <a:r>
              <a:rPr lang="en-US" sz="2800">
                <a:solidFill>
                  <a:schemeClr val="dk1"/>
                </a:solidFill>
                <a:latin typeface="Calibri"/>
                <a:ea typeface="Calibri"/>
                <a:cs typeface="Calibri"/>
                <a:sym typeface="Calibri"/>
              </a:rPr>
              <a:t> is evaluated at compile time, not run time,</a:t>
            </a:r>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Constant Expressions  can be used in any place that a </a:t>
            </a:r>
            <a:r>
              <a:rPr lang="en-US" sz="2800" b="1">
                <a:solidFill>
                  <a:schemeClr val="dk1"/>
                </a:solidFill>
                <a:latin typeface="Calibri"/>
                <a:ea typeface="Calibri"/>
                <a:cs typeface="Calibri"/>
                <a:sym typeface="Calibri"/>
              </a:rPr>
              <a:t>constant</a:t>
            </a:r>
            <a:r>
              <a:rPr lang="en-US" sz="2800">
                <a:solidFill>
                  <a:schemeClr val="dk1"/>
                </a:solidFill>
                <a:latin typeface="Calibri"/>
                <a:ea typeface="Calibri"/>
                <a:cs typeface="Calibri"/>
                <a:sym typeface="Calibri"/>
              </a:rPr>
              <a:t> can be used. </a:t>
            </a:r>
            <a:endParaRPr sz="2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a:t>
            </a:r>
            <a:r>
              <a:rPr lang="en-US" sz="2800" b="1">
                <a:solidFill>
                  <a:schemeClr val="dk1"/>
                </a:solidFill>
                <a:latin typeface="Calibri"/>
                <a:ea typeface="Calibri"/>
                <a:cs typeface="Calibri"/>
                <a:sym typeface="Calibri"/>
              </a:rPr>
              <a:t>constant expression</a:t>
            </a:r>
            <a:r>
              <a:rPr lang="en-US" sz="2800">
                <a:solidFill>
                  <a:schemeClr val="dk1"/>
                </a:solidFill>
                <a:latin typeface="Calibri"/>
                <a:ea typeface="Calibri"/>
                <a:cs typeface="Calibri"/>
                <a:sym typeface="Calibri"/>
              </a:rPr>
              <a:t> must evaluate to a </a:t>
            </a:r>
            <a:r>
              <a:rPr lang="en-US" sz="2800" b="1">
                <a:solidFill>
                  <a:schemeClr val="dk1"/>
                </a:solidFill>
                <a:latin typeface="Calibri"/>
                <a:ea typeface="Calibri"/>
                <a:cs typeface="Calibri"/>
                <a:sym typeface="Calibri"/>
              </a:rPr>
              <a:t>constant</a:t>
            </a:r>
            <a:r>
              <a:rPr lang="en-US" sz="2800">
                <a:solidFill>
                  <a:schemeClr val="dk1"/>
                </a:solidFill>
                <a:latin typeface="Calibri"/>
                <a:ea typeface="Calibri"/>
                <a:cs typeface="Calibri"/>
                <a:sym typeface="Calibri"/>
              </a:rPr>
              <a:t> that is in the range of </a:t>
            </a:r>
            <a:endParaRPr sz="2800">
              <a:solidFill>
                <a:schemeClr val="dk1"/>
              </a:solidFill>
              <a:latin typeface="Calibri"/>
              <a:ea typeface="Calibri"/>
              <a:cs typeface="Calibri"/>
              <a:sym typeface="Calibri"/>
            </a:endParaRPr>
          </a:p>
          <a:p>
            <a:pPr marL="285750" marR="0" lvl="0" indent="-285750" algn="l" rtl="0">
              <a:spcBef>
                <a:spcPts val="0"/>
              </a:spcBef>
              <a:spcAft>
                <a:spcPts val="0"/>
              </a:spcAft>
              <a:buNone/>
            </a:pPr>
            <a:r>
              <a:rPr lang="en-US" sz="2800">
                <a:solidFill>
                  <a:schemeClr val="dk1"/>
                </a:solidFill>
                <a:latin typeface="Calibri"/>
                <a:ea typeface="Calibri"/>
                <a:cs typeface="Calibri"/>
                <a:sym typeface="Calibri"/>
              </a:rPr>
              <a:t>    represent-able values for that type</a:t>
            </a:r>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Applications of Constant Expressions</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  1. Array declaration's  size specification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  2. Labels of switch statement</a:t>
            </a: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3">
            <a:alphaModFix/>
          </a:blip>
          <a:srcRect l="15641" t="4412" r="15787" b="30626"/>
          <a:stretch/>
        </p:blipFill>
        <p:spPr>
          <a:xfrm>
            <a:off x="1366579" y="120587"/>
            <a:ext cx="8902836" cy="3346101"/>
          </a:xfrm>
          <a:prstGeom prst="rect">
            <a:avLst/>
          </a:prstGeom>
          <a:noFill/>
          <a:ln>
            <a:noFill/>
          </a:ln>
        </p:spPr>
      </p:pic>
      <p:pic>
        <p:nvPicPr>
          <p:cNvPr id="412" name="Google Shape;412;p65"/>
          <p:cNvPicPr preferRelativeResize="0"/>
          <p:nvPr/>
        </p:nvPicPr>
        <p:blipFill rotWithShape="1">
          <a:blip r:embed="rId4">
            <a:alphaModFix/>
          </a:blip>
          <a:srcRect l="26520" t="17900" r="23370" b="17241"/>
          <a:stretch/>
        </p:blipFill>
        <p:spPr>
          <a:xfrm>
            <a:off x="2059915" y="3205433"/>
            <a:ext cx="8510951" cy="3336053"/>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6"/>
          <p:cNvPicPr preferRelativeResize="0"/>
          <p:nvPr/>
        </p:nvPicPr>
        <p:blipFill rotWithShape="1">
          <a:blip r:embed="rId3">
            <a:alphaModFix/>
          </a:blip>
          <a:srcRect l="25861" t="16337" r="25459" b="18803"/>
          <a:stretch/>
        </p:blipFill>
        <p:spPr>
          <a:xfrm>
            <a:off x="341641" y="150722"/>
            <a:ext cx="10098596" cy="3336054"/>
          </a:xfrm>
          <a:prstGeom prst="rect">
            <a:avLst/>
          </a:prstGeom>
          <a:noFill/>
          <a:ln>
            <a:noFill/>
          </a:ln>
        </p:spPr>
      </p:pic>
      <p:sp>
        <p:nvSpPr>
          <p:cNvPr id="418" name="Google Shape;418;p66"/>
          <p:cNvSpPr txBox="1"/>
          <p:nvPr/>
        </p:nvSpPr>
        <p:spPr>
          <a:xfrm>
            <a:off x="189318" y="3677466"/>
            <a:ext cx="11757258"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 </a:t>
            </a:r>
            <a:r>
              <a:rPr lang="en-US" sz="2400" dirty="0">
                <a:solidFill>
                  <a:srgbClr val="FF0000"/>
                </a:solidFill>
                <a:latin typeface="Calibri"/>
                <a:ea typeface="Calibri"/>
                <a:cs typeface="Calibri"/>
                <a:sym typeface="Calibri"/>
              </a:rPr>
              <a:t>C is often called "weakly typed", which is ill-defined and usually used for bashing a language,</a:t>
            </a:r>
            <a:endParaRPr dirty="0"/>
          </a:p>
          <a:p>
            <a:pPr marL="0" marR="0" lvl="0" indent="0" algn="l" rtl="0">
              <a:spcBef>
                <a:spcPts val="0"/>
              </a:spcBef>
              <a:spcAft>
                <a:spcPts val="0"/>
              </a:spcAft>
              <a:buNone/>
            </a:pPr>
            <a:r>
              <a:rPr lang="en-US" sz="2400" dirty="0">
                <a:solidFill>
                  <a:srgbClr val="FF0000"/>
                </a:solidFill>
                <a:latin typeface="Calibri"/>
                <a:ea typeface="Calibri"/>
                <a:cs typeface="Calibri"/>
                <a:sym typeface="Calibri"/>
              </a:rPr>
              <a:t> but at least tells that types aren't </a:t>
            </a:r>
            <a:r>
              <a:rPr lang="en-US" sz="2400" i="1" dirty="0">
                <a:solidFill>
                  <a:srgbClr val="FF0000"/>
                </a:solidFill>
                <a:latin typeface="Calibri"/>
                <a:ea typeface="Calibri"/>
                <a:cs typeface="Calibri"/>
                <a:sym typeface="Calibri"/>
              </a:rPr>
              <a:t>that</a:t>
            </a:r>
            <a:r>
              <a:rPr lang="en-US" sz="2400" dirty="0">
                <a:solidFill>
                  <a:srgbClr val="FF0000"/>
                </a:solidFill>
                <a:latin typeface="Calibri"/>
                <a:ea typeface="Calibri"/>
                <a:cs typeface="Calibri"/>
                <a:sym typeface="Calibri"/>
              </a:rPr>
              <a:t> important</a:t>
            </a:r>
            <a:r>
              <a:rPr lang="en-US" sz="2400" dirty="0" smtClean="0">
                <a:solidFill>
                  <a:srgbClr val="FF0000"/>
                </a:solidFill>
                <a:latin typeface="Calibri"/>
                <a:ea typeface="Calibri"/>
                <a:cs typeface="Calibri"/>
                <a:sym typeface="Calibri"/>
              </a:rPr>
              <a:t>.</a:t>
            </a:r>
            <a:r>
              <a:rPr lang="en-US" sz="2400" dirty="0" smtClean="0">
                <a:solidFill>
                  <a:srgbClr val="00B050"/>
                </a:solidFill>
                <a:latin typeface="Calibri"/>
                <a:ea typeface="Calibri"/>
                <a:cs typeface="Calibri"/>
                <a:sym typeface="Calibri"/>
              </a:rPr>
              <a:t> </a:t>
            </a:r>
            <a:r>
              <a:rPr lang="en-US" sz="2400" dirty="0">
                <a:solidFill>
                  <a:srgbClr val="00B050"/>
                </a:solidFill>
                <a:latin typeface="Calibri"/>
                <a:ea typeface="Calibri"/>
                <a:cs typeface="Calibri"/>
                <a:sym typeface="Calibri"/>
              </a:rPr>
              <a:t>Type </a:t>
            </a:r>
            <a:r>
              <a:rPr lang="en-US" sz="2400" dirty="0" smtClean="0">
                <a:solidFill>
                  <a:srgbClr val="00B050"/>
                </a:solidFill>
                <a:latin typeface="Calibri"/>
                <a:ea typeface="Calibri"/>
                <a:cs typeface="Calibri"/>
                <a:sym typeface="Calibri"/>
              </a:rPr>
              <a:t>Checking is</a:t>
            </a:r>
            <a:r>
              <a:rPr lang="en-US" sz="2400" dirty="0" smtClean="0">
                <a:solidFill>
                  <a:srgbClr val="FF0000"/>
                </a:solidFill>
                <a:latin typeface="Calibri"/>
                <a:ea typeface="Calibri"/>
                <a:cs typeface="Calibri"/>
                <a:sym typeface="Calibri"/>
              </a:rPr>
              <a:t> NOT</a:t>
            </a:r>
            <a:r>
              <a:rPr lang="en-US" sz="2400" dirty="0" smtClean="0">
                <a:solidFill>
                  <a:srgbClr val="00B050"/>
                </a:solidFill>
                <a:latin typeface="Calibri"/>
                <a:ea typeface="Calibri"/>
                <a:cs typeface="Calibri"/>
                <a:sym typeface="Calibri"/>
              </a:rPr>
              <a:t> performed for   </a:t>
            </a:r>
            <a:r>
              <a:rPr lang="en-US" sz="2400" dirty="0">
                <a:solidFill>
                  <a:srgbClr val="00B050"/>
                </a:solidFill>
                <a:latin typeface="Calibri"/>
                <a:ea typeface="Calibri"/>
                <a:cs typeface="Calibri"/>
                <a:sym typeface="Calibri"/>
              </a:rPr>
              <a:t>all Places </a:t>
            </a:r>
            <a:endParaRPr sz="2400" dirty="0">
              <a:solidFill>
                <a:srgbClr val="00B05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ctrTitle"/>
          </p:nvPr>
        </p:nvSpPr>
        <p:spPr>
          <a:xfrm>
            <a:off x="270932" y="110066"/>
            <a:ext cx="11921067" cy="669252"/>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0000"/>
              </a:buClr>
              <a:buSzPct val="100000"/>
              <a:buFont typeface="Calibri"/>
              <a:buNone/>
            </a:pPr>
            <a:r>
              <a:rPr lang="en-US" sz="3200" dirty="0">
                <a:solidFill>
                  <a:srgbClr val="FF0000"/>
                </a:solidFill>
              </a:rPr>
              <a:t> Structured Programming Concepts</a:t>
            </a:r>
            <a:br>
              <a:rPr lang="en-US" sz="3200" dirty="0">
                <a:solidFill>
                  <a:srgbClr val="FF0000"/>
                </a:solidFill>
              </a:rPr>
            </a:br>
            <a:r>
              <a:rPr lang="en-US" sz="3200" dirty="0">
                <a:solidFill>
                  <a:srgbClr val="FF0000"/>
                </a:solidFill>
              </a:rPr>
              <a:t>Agenda – Date  </a:t>
            </a:r>
            <a:r>
              <a:rPr lang="en-US" sz="3200" dirty="0" smtClean="0">
                <a:solidFill>
                  <a:srgbClr val="FF0000"/>
                </a:solidFill>
              </a:rPr>
              <a:t>27.10.22</a:t>
            </a:r>
            <a:endParaRPr sz="3200" dirty="0">
              <a:solidFill>
                <a:srgbClr val="FF0000"/>
              </a:solidFill>
            </a:endParaRPr>
          </a:p>
        </p:txBody>
      </p:sp>
      <p:sp>
        <p:nvSpPr>
          <p:cNvPr id="255" name="Google Shape;255;p40"/>
          <p:cNvSpPr txBox="1">
            <a:spLocks noGrp="1"/>
          </p:cNvSpPr>
          <p:nvPr>
            <p:ph type="subTitle" idx="1"/>
          </p:nvPr>
        </p:nvSpPr>
        <p:spPr>
          <a:xfrm>
            <a:off x="228601" y="841662"/>
            <a:ext cx="11819466" cy="5881256"/>
          </a:xfrm>
          <a:prstGeom prst="rect">
            <a:avLst/>
          </a:prstGeom>
          <a:noFill/>
          <a:ln>
            <a:noFill/>
          </a:ln>
        </p:spPr>
        <p:txBody>
          <a:bodyPr spcFirstLastPara="1" wrap="square" lIns="91425" tIns="45700" rIns="91425" bIns="45700" anchor="t" anchorCtr="0">
            <a:normAutofit fontScale="25000" lnSpcReduction="20000"/>
          </a:bodyPr>
          <a:lstStyle/>
          <a:p>
            <a:pPr marL="514350" lvl="0" indent="-514350" algn="l" rtl="0">
              <a:lnSpc>
                <a:spcPct val="90000"/>
              </a:lnSpc>
              <a:spcBef>
                <a:spcPts val="0"/>
              </a:spcBef>
              <a:spcAft>
                <a:spcPts val="0"/>
              </a:spcAft>
              <a:buClr>
                <a:srgbClr val="002060"/>
              </a:buClr>
              <a:buSzPct val="100000"/>
              <a:buFont typeface="Calibri"/>
              <a:buAutoNum type="arabicPeriod"/>
            </a:pPr>
            <a:r>
              <a:rPr lang="en-US" sz="8000" b="1" dirty="0">
                <a:solidFill>
                  <a:srgbClr val="002060"/>
                </a:solidFill>
                <a:latin typeface="Calibri"/>
                <a:ea typeface="Calibri"/>
                <a:cs typeface="Calibri"/>
                <a:sym typeface="Calibri"/>
              </a:rPr>
              <a:t>Review of Previous  Class</a:t>
            </a:r>
            <a:endParaRPr dirty="0"/>
          </a:p>
          <a:p>
            <a:pPr marL="842963" lvl="1" indent="-385763" algn="l" rtl="0">
              <a:lnSpc>
                <a:spcPct val="90000"/>
              </a:lnSpc>
              <a:spcBef>
                <a:spcPts val="500"/>
              </a:spcBef>
              <a:spcAft>
                <a:spcPts val="0"/>
              </a:spcAft>
              <a:buClr>
                <a:srgbClr val="002060"/>
              </a:buClr>
              <a:buSzPct val="100000"/>
              <a:buFont typeface="Calibri"/>
              <a:buAutoNum type="arabicPeriod"/>
            </a:pPr>
            <a:r>
              <a:rPr lang="en-US" sz="8000" dirty="0" smtClean="0">
                <a:solidFill>
                  <a:srgbClr val="002060"/>
                </a:solidFill>
              </a:rPr>
              <a:t>Expressions</a:t>
            </a:r>
          </a:p>
          <a:p>
            <a:pPr marL="2057400" lvl="2" indent="-1143000" algn="l">
              <a:buClr>
                <a:srgbClr val="002060"/>
              </a:buClr>
              <a:buSzPct val="100000"/>
              <a:buFont typeface="+mj-lt"/>
              <a:buAutoNum type="arabicPeriod"/>
            </a:pPr>
            <a:r>
              <a:rPr lang="en-US" sz="8000" dirty="0" smtClean="0">
                <a:solidFill>
                  <a:srgbClr val="002060"/>
                </a:solidFill>
              </a:rPr>
              <a:t>Short- Circuit evaluation</a:t>
            </a:r>
          </a:p>
          <a:p>
            <a:pPr marL="2057400" lvl="2" indent="-1143000" algn="l">
              <a:buClr>
                <a:srgbClr val="002060"/>
              </a:buClr>
              <a:buSzPct val="100000"/>
              <a:buFont typeface="+mj-lt"/>
              <a:buAutoNum type="arabicPeriod"/>
            </a:pPr>
            <a:r>
              <a:rPr lang="en-US" sz="8000" dirty="0" smtClean="0">
                <a:solidFill>
                  <a:srgbClr val="002060"/>
                </a:solidFill>
              </a:rPr>
              <a:t>L Values and R values</a:t>
            </a:r>
            <a:endParaRPr sz="8000" dirty="0"/>
          </a:p>
          <a:p>
            <a:pPr marL="1300163" lvl="2" indent="-385763" algn="l" rtl="0">
              <a:lnSpc>
                <a:spcPct val="90000"/>
              </a:lnSpc>
              <a:spcBef>
                <a:spcPts val="500"/>
              </a:spcBef>
              <a:spcAft>
                <a:spcPts val="0"/>
              </a:spcAft>
              <a:buClr>
                <a:srgbClr val="002060"/>
              </a:buClr>
              <a:buSzPct val="100000"/>
              <a:buFont typeface="Calibri"/>
              <a:buAutoNum type="arabicPeriod"/>
            </a:pPr>
            <a:r>
              <a:rPr lang="en-US" sz="8000" dirty="0" smtClean="0">
                <a:solidFill>
                  <a:srgbClr val="002060"/>
                </a:solidFill>
              </a:rPr>
              <a:t>              Types </a:t>
            </a:r>
            <a:r>
              <a:rPr lang="en-US" sz="8000" dirty="0">
                <a:solidFill>
                  <a:srgbClr val="002060"/>
                </a:solidFill>
              </a:rPr>
              <a:t>of Expressions</a:t>
            </a:r>
            <a:endParaRPr dirty="0"/>
          </a:p>
          <a:p>
            <a:pPr marL="1300163" lvl="2" indent="-385763" algn="l" rtl="0">
              <a:lnSpc>
                <a:spcPct val="90000"/>
              </a:lnSpc>
              <a:spcBef>
                <a:spcPts val="500"/>
              </a:spcBef>
              <a:spcAft>
                <a:spcPts val="0"/>
              </a:spcAft>
              <a:buClr>
                <a:srgbClr val="002060"/>
              </a:buClr>
              <a:buSzPct val="100000"/>
              <a:buFont typeface="Calibri"/>
              <a:buAutoNum type="arabicPeriod"/>
            </a:pPr>
            <a:r>
              <a:rPr lang="en-US" sz="8000" dirty="0" smtClean="0">
                <a:solidFill>
                  <a:srgbClr val="002060"/>
                </a:solidFill>
              </a:rPr>
              <a:t>             Type Checking and Conversion in Expression Evaluation</a:t>
            </a:r>
            <a:endParaRPr dirty="0"/>
          </a:p>
          <a:p>
            <a:pPr marL="2214563" lvl="4" indent="-385763" algn="l">
              <a:buClr>
                <a:srgbClr val="002060"/>
              </a:buClr>
              <a:buSzPct val="100000"/>
              <a:buFont typeface="Calibri"/>
              <a:buAutoNum type="arabicPeriod"/>
            </a:pPr>
            <a:r>
              <a:rPr lang="en-US" sz="8000" dirty="0">
                <a:solidFill>
                  <a:srgbClr val="002060"/>
                </a:solidFill>
              </a:rPr>
              <a:t>Implicit Conversation</a:t>
            </a:r>
            <a:endParaRPr dirty="0"/>
          </a:p>
          <a:p>
            <a:pPr marL="2214563" lvl="4" indent="-385763" algn="l">
              <a:buClr>
                <a:srgbClr val="002060"/>
              </a:buClr>
              <a:buSzPct val="100000"/>
              <a:buFont typeface="Calibri"/>
              <a:buAutoNum type="arabicPeriod"/>
            </a:pPr>
            <a:r>
              <a:rPr lang="en-US" sz="8000" dirty="0">
                <a:solidFill>
                  <a:srgbClr val="002060"/>
                </a:solidFill>
              </a:rPr>
              <a:t>Explicit Conversion</a:t>
            </a:r>
            <a:endParaRPr dirty="0"/>
          </a:p>
          <a:p>
            <a:pPr marL="842963" lvl="1" indent="-385763" algn="l" rtl="0">
              <a:lnSpc>
                <a:spcPct val="90000"/>
              </a:lnSpc>
              <a:spcBef>
                <a:spcPts val="500"/>
              </a:spcBef>
              <a:spcAft>
                <a:spcPts val="0"/>
              </a:spcAft>
              <a:buClr>
                <a:schemeClr val="dk1"/>
              </a:buClr>
              <a:buSzPct val="100000"/>
              <a:buNone/>
            </a:pPr>
            <a:endParaRPr sz="8000" dirty="0">
              <a:solidFill>
                <a:srgbClr val="002060"/>
              </a:solidFill>
            </a:endParaRPr>
          </a:p>
          <a:p>
            <a:pPr marL="514350" lvl="0" indent="-514350" algn="l" rtl="0">
              <a:lnSpc>
                <a:spcPct val="90000"/>
              </a:lnSpc>
              <a:spcBef>
                <a:spcPts val="1000"/>
              </a:spcBef>
              <a:spcAft>
                <a:spcPts val="0"/>
              </a:spcAft>
              <a:buClr>
                <a:srgbClr val="C00000"/>
              </a:buClr>
              <a:buSzPct val="100000"/>
              <a:buAutoNum type="arabicPeriod"/>
            </a:pPr>
            <a:r>
              <a:rPr lang="en-US" sz="8000" b="1" dirty="0">
                <a:solidFill>
                  <a:srgbClr val="C00000"/>
                </a:solidFill>
                <a:latin typeface="Calibri"/>
                <a:ea typeface="Calibri"/>
                <a:cs typeface="Calibri"/>
                <a:sym typeface="Calibri"/>
              </a:rPr>
              <a:t>Discussion Topics -</a:t>
            </a:r>
            <a:r>
              <a:rPr lang="en-US" sz="8000" dirty="0">
                <a:solidFill>
                  <a:srgbClr val="C00000"/>
                </a:solidFill>
              </a:rPr>
              <a:t>Statements and Sequence Control</a:t>
            </a:r>
            <a:endParaRPr dirty="0"/>
          </a:p>
          <a:p>
            <a:pPr marL="1300163" lvl="2" indent="-385763" algn="l" rtl="0">
              <a:lnSpc>
                <a:spcPct val="90000"/>
              </a:lnSpc>
              <a:spcBef>
                <a:spcPts val="500"/>
              </a:spcBef>
              <a:spcAft>
                <a:spcPts val="0"/>
              </a:spcAft>
              <a:buClr>
                <a:srgbClr val="C00000"/>
              </a:buClr>
              <a:buSzPct val="100000"/>
              <a:buFont typeface="Calibri"/>
              <a:buAutoNum type="arabicPeriod"/>
            </a:pPr>
            <a:r>
              <a:rPr lang="en-US" sz="8000" dirty="0">
                <a:solidFill>
                  <a:srgbClr val="C00000"/>
                </a:solidFill>
              </a:rPr>
              <a:t>Introduction statements</a:t>
            </a:r>
            <a:endParaRPr dirty="0"/>
          </a:p>
          <a:p>
            <a:pPr marL="1300163" lvl="2" indent="-385763" algn="l" rtl="0">
              <a:lnSpc>
                <a:spcPct val="90000"/>
              </a:lnSpc>
              <a:spcBef>
                <a:spcPts val="500"/>
              </a:spcBef>
              <a:spcAft>
                <a:spcPts val="0"/>
              </a:spcAft>
              <a:buClr>
                <a:srgbClr val="C00000"/>
              </a:buClr>
              <a:buSzPct val="100000"/>
              <a:buFont typeface="Calibri"/>
              <a:buAutoNum type="arabicPeriod"/>
            </a:pPr>
            <a:r>
              <a:rPr lang="en-US" sz="8000" dirty="0">
                <a:solidFill>
                  <a:srgbClr val="C00000"/>
                </a:solidFill>
              </a:rPr>
              <a:t>Types of statements</a:t>
            </a:r>
            <a:endParaRPr dirty="0"/>
          </a:p>
          <a:p>
            <a:pPr marL="1300163" lvl="2" indent="-385763" algn="l" rtl="0">
              <a:lnSpc>
                <a:spcPct val="90000"/>
              </a:lnSpc>
              <a:spcBef>
                <a:spcPts val="500"/>
              </a:spcBef>
              <a:spcAft>
                <a:spcPts val="0"/>
              </a:spcAft>
              <a:buClr>
                <a:srgbClr val="C00000"/>
              </a:buClr>
              <a:buSzPct val="100000"/>
              <a:buFont typeface="Calibri"/>
              <a:buAutoNum type="arabicPeriod"/>
            </a:pPr>
            <a:r>
              <a:rPr lang="en-US" sz="8000" dirty="0">
                <a:solidFill>
                  <a:srgbClr val="C00000"/>
                </a:solidFill>
              </a:rPr>
              <a:t>Sequential statements</a:t>
            </a:r>
            <a:endParaRPr dirty="0"/>
          </a:p>
          <a:p>
            <a:pPr marL="1300163" lvl="2" indent="-385763" algn="l" rtl="0">
              <a:lnSpc>
                <a:spcPct val="90000"/>
              </a:lnSpc>
              <a:spcBef>
                <a:spcPts val="500"/>
              </a:spcBef>
              <a:spcAft>
                <a:spcPts val="0"/>
              </a:spcAft>
              <a:buClr>
                <a:srgbClr val="C00000"/>
              </a:buClr>
              <a:buSzPct val="100000"/>
              <a:buFont typeface="Calibri"/>
              <a:buAutoNum type="arabicPeriod"/>
            </a:pPr>
            <a:r>
              <a:rPr lang="en-US" sz="8000" dirty="0">
                <a:solidFill>
                  <a:srgbClr val="C00000"/>
                </a:solidFill>
              </a:rPr>
              <a:t>Iterative Statements</a:t>
            </a:r>
            <a:endParaRPr dirty="0"/>
          </a:p>
          <a:p>
            <a:pPr marL="1300163" lvl="2" indent="-385763" algn="l" rtl="0">
              <a:lnSpc>
                <a:spcPct val="90000"/>
              </a:lnSpc>
              <a:spcBef>
                <a:spcPts val="500"/>
              </a:spcBef>
              <a:spcAft>
                <a:spcPts val="0"/>
              </a:spcAft>
              <a:buClr>
                <a:srgbClr val="C00000"/>
              </a:buClr>
              <a:buSzPct val="100000"/>
              <a:buFont typeface="Calibri"/>
              <a:buAutoNum type="arabicPeriod"/>
            </a:pPr>
            <a:r>
              <a:rPr lang="en-US" sz="8000" dirty="0">
                <a:solidFill>
                  <a:srgbClr val="C00000"/>
                </a:solidFill>
              </a:rPr>
              <a:t>Control Transfer </a:t>
            </a:r>
            <a:r>
              <a:rPr lang="en-US" sz="8000" dirty="0" smtClean="0">
                <a:solidFill>
                  <a:srgbClr val="C00000"/>
                </a:solidFill>
              </a:rPr>
              <a:t>Statements</a:t>
            </a:r>
          </a:p>
          <a:p>
            <a:pPr marL="1300163" lvl="2" indent="-385763" algn="l" rtl="0">
              <a:lnSpc>
                <a:spcPct val="90000"/>
              </a:lnSpc>
              <a:spcBef>
                <a:spcPts val="500"/>
              </a:spcBef>
              <a:spcAft>
                <a:spcPts val="0"/>
              </a:spcAft>
              <a:buClr>
                <a:srgbClr val="C00000"/>
              </a:buClr>
              <a:buSzPct val="100000"/>
              <a:buFont typeface="Calibri"/>
              <a:buAutoNum type="arabicPeriod"/>
            </a:pPr>
            <a:r>
              <a:rPr lang="en-US" sz="8000" dirty="0" smtClean="0">
                <a:solidFill>
                  <a:srgbClr val="C00000"/>
                </a:solidFill>
              </a:rPr>
              <a:t>Expression Statements – IO function Calls</a:t>
            </a:r>
          </a:p>
          <a:p>
            <a:pPr marL="1300163" lvl="2" indent="-385763" algn="l" rtl="0">
              <a:lnSpc>
                <a:spcPct val="90000"/>
              </a:lnSpc>
              <a:spcBef>
                <a:spcPts val="500"/>
              </a:spcBef>
              <a:spcAft>
                <a:spcPts val="0"/>
              </a:spcAft>
              <a:buClr>
                <a:srgbClr val="C00000"/>
              </a:buClr>
              <a:buSzPct val="100000"/>
              <a:buFont typeface="Calibri"/>
              <a:buAutoNum type="arabicPeriod"/>
            </a:pPr>
            <a:endParaRPr dirty="0"/>
          </a:p>
          <a:p>
            <a:pPr marL="1300163" lvl="2" indent="-385763" algn="l" rtl="0">
              <a:lnSpc>
                <a:spcPct val="90000"/>
              </a:lnSpc>
              <a:spcBef>
                <a:spcPts val="500"/>
              </a:spcBef>
              <a:spcAft>
                <a:spcPts val="0"/>
              </a:spcAft>
              <a:buClr>
                <a:schemeClr val="dk1"/>
              </a:buClr>
              <a:buSzPct val="100000"/>
              <a:buNone/>
            </a:pPr>
            <a:endParaRPr sz="8000" dirty="0">
              <a:solidFill>
                <a:srgbClr val="C00000"/>
              </a:solidFill>
            </a:endParaRPr>
          </a:p>
          <a:p>
            <a:pPr marL="514350" lvl="0" indent="-514350" algn="l" rtl="0">
              <a:lnSpc>
                <a:spcPct val="90000"/>
              </a:lnSpc>
              <a:spcBef>
                <a:spcPts val="1000"/>
              </a:spcBef>
              <a:spcAft>
                <a:spcPts val="0"/>
              </a:spcAft>
              <a:buClr>
                <a:srgbClr val="00B050"/>
              </a:buClr>
              <a:buSzPct val="100000"/>
              <a:buNone/>
            </a:pPr>
            <a:r>
              <a:rPr lang="en-US" sz="8000" b="1" dirty="0">
                <a:solidFill>
                  <a:srgbClr val="00B050"/>
                </a:solidFill>
                <a:latin typeface="Calibri"/>
                <a:ea typeface="Calibri"/>
                <a:cs typeface="Calibri"/>
                <a:sym typeface="Calibri"/>
              </a:rPr>
              <a:t>3.  Next Class C Syntax (Expressions, Statements)</a:t>
            </a:r>
            <a:endParaRPr sz="8000" dirty="0"/>
          </a:p>
          <a:p>
            <a:pPr marL="0" lvl="0" indent="0" algn="ctr" rtl="0">
              <a:lnSpc>
                <a:spcPct val="90000"/>
              </a:lnSpc>
              <a:spcBef>
                <a:spcPts val="1000"/>
              </a:spcBef>
              <a:spcAft>
                <a:spcPts val="0"/>
              </a:spcAft>
              <a:buClr>
                <a:schemeClr val="dk1"/>
              </a:buClr>
              <a:buSzPct val="100000"/>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67"/>
          <p:cNvPicPr preferRelativeResize="0"/>
          <p:nvPr/>
        </p:nvPicPr>
        <p:blipFill rotWithShape="1">
          <a:blip r:embed="rId3">
            <a:alphaModFix/>
          </a:blip>
          <a:srcRect l="25009" t="16492" r="25174" b="20471"/>
          <a:stretch/>
        </p:blipFill>
        <p:spPr>
          <a:xfrm>
            <a:off x="371788" y="190918"/>
            <a:ext cx="10078497" cy="5596933"/>
          </a:xfrm>
          <a:prstGeom prst="rect">
            <a:avLst/>
          </a:prstGeom>
          <a:noFill/>
          <a:ln>
            <a:noFill/>
          </a:ln>
        </p:spPr>
      </p:pic>
      <p:sp>
        <p:nvSpPr>
          <p:cNvPr id="424" name="Google Shape;424;p67"/>
          <p:cNvSpPr txBox="1"/>
          <p:nvPr/>
        </p:nvSpPr>
        <p:spPr>
          <a:xfrm>
            <a:off x="1306281" y="5958675"/>
            <a:ext cx="941123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Calibri"/>
                <a:ea typeface="Calibri"/>
                <a:cs typeface="Calibri"/>
                <a:sym typeface="Calibri"/>
              </a:rPr>
              <a:t>Print Error Messages or  Do Type Conversion</a:t>
            </a:r>
            <a:endParaRPr sz="40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68"/>
          <p:cNvPicPr preferRelativeResize="0"/>
          <p:nvPr/>
        </p:nvPicPr>
        <p:blipFill>
          <a:blip r:embed="rId3">
            <a:alphaModFix/>
          </a:blip>
          <a:stretch>
            <a:fillRect/>
          </a:stretch>
        </p:blipFill>
        <p:spPr>
          <a:xfrm>
            <a:off x="1066800" y="838200"/>
            <a:ext cx="10001250" cy="488632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a:solidFill>
                  <a:srgbClr val="FF0000"/>
                </a:solidFill>
              </a:rPr>
              <a:t>Type Conversion</a:t>
            </a:r>
            <a:endParaRPr/>
          </a:p>
        </p:txBody>
      </p:sp>
      <p:sp>
        <p:nvSpPr>
          <p:cNvPr id="436" name="Google Shape;436;p69"/>
          <p:cNvSpPr txBox="1">
            <a:spLocks noGrp="1"/>
          </p:cNvSpPr>
          <p:nvPr>
            <p:ph type="body" idx="1"/>
          </p:nvPr>
        </p:nvSpPr>
        <p:spPr>
          <a:xfrm>
            <a:off x="753533" y="1532467"/>
            <a:ext cx="10600267" cy="46444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Converting the type of an expression from one type to another type.</a:t>
            </a:r>
            <a:endParaRPr/>
          </a:p>
          <a:p>
            <a:pPr marL="228600" lvl="0" indent="-228600" algn="l" rtl="0">
              <a:lnSpc>
                <a:spcPct val="90000"/>
              </a:lnSpc>
              <a:spcBef>
                <a:spcPts val="1000"/>
              </a:spcBef>
              <a:spcAft>
                <a:spcPts val="0"/>
              </a:spcAft>
              <a:buClr>
                <a:schemeClr val="dk1"/>
              </a:buClr>
              <a:buSzPts val="2800"/>
              <a:buFont typeface="Calibri"/>
              <a:buNone/>
            </a:pPr>
            <a:r>
              <a:rPr lang="en-US"/>
              <a:t>Eg:  x = (int)10.45</a:t>
            </a:r>
            <a:endParaRPr/>
          </a:p>
          <a:p>
            <a:pPr marL="228600" lvl="0" indent="-228600" algn="l" rtl="0">
              <a:lnSpc>
                <a:spcPct val="90000"/>
              </a:lnSpc>
              <a:spcBef>
                <a:spcPts val="1000"/>
              </a:spcBef>
              <a:spcAft>
                <a:spcPts val="0"/>
              </a:spcAft>
              <a:buClr>
                <a:schemeClr val="dk1"/>
              </a:buClr>
              <a:buSzPts val="2800"/>
              <a:buFont typeface="Calibri"/>
              <a:buNone/>
            </a:pPr>
            <a:endParaRPr/>
          </a:p>
          <a:p>
            <a:pPr marL="228600" lvl="0" indent="-228600" algn="l" rtl="0">
              <a:lnSpc>
                <a:spcPct val="90000"/>
              </a:lnSpc>
              <a:spcBef>
                <a:spcPts val="1000"/>
              </a:spcBef>
              <a:spcAft>
                <a:spcPts val="0"/>
              </a:spcAft>
              <a:buClr>
                <a:schemeClr val="dk1"/>
              </a:buClr>
              <a:buSzPts val="2800"/>
              <a:buFont typeface="Calibri"/>
              <a:buNone/>
            </a:pPr>
            <a:endParaRPr/>
          </a:p>
        </p:txBody>
      </p:sp>
      <p:sp>
        <p:nvSpPr>
          <p:cNvPr id="437" name="Google Shape;437;p69"/>
          <p:cNvSpPr txBox="1"/>
          <p:nvPr/>
        </p:nvSpPr>
        <p:spPr>
          <a:xfrm>
            <a:off x="990600" y="2909395"/>
            <a:ext cx="10515600"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FF0000"/>
              </a:buClr>
              <a:buSzPts val="2800"/>
              <a:buFont typeface="Arial"/>
              <a:buChar char="•"/>
            </a:pPr>
            <a:r>
              <a:rPr lang="en-US" sz="2800" b="0" i="0" u="none" strike="noStrike" cap="none">
                <a:solidFill>
                  <a:srgbClr val="FF0000"/>
                </a:solidFill>
                <a:latin typeface="Calibri"/>
                <a:ea typeface="Calibri"/>
                <a:cs typeface="Calibri"/>
                <a:sym typeface="Calibri"/>
              </a:rPr>
              <a:t>Division operator on Different Data Type</a:t>
            </a:r>
            <a:endParaRPr sz="2800" b="0" i="0" u="none" strike="noStrike" cap="none">
              <a:solidFill>
                <a:schemeClr val="dk1"/>
              </a:solidFill>
              <a:latin typeface="Calibri"/>
              <a:ea typeface="Calibri"/>
              <a:cs typeface="Calibri"/>
              <a:sym typeface="Calibri"/>
            </a:endParaRPr>
          </a:p>
        </p:txBody>
      </p:sp>
      <p:graphicFrame>
        <p:nvGraphicFramePr>
          <p:cNvPr id="438" name="Google Shape;438;p69"/>
          <p:cNvGraphicFramePr/>
          <p:nvPr/>
        </p:nvGraphicFramePr>
        <p:xfrm>
          <a:off x="1735633" y="3479829"/>
          <a:ext cx="6781800" cy="2590850"/>
        </p:xfrm>
        <a:graphic>
          <a:graphicData uri="http://schemas.openxmlformats.org/drawingml/2006/table">
            <a:tbl>
              <a:tblPr>
                <a:noFill/>
                <a:tableStyleId>{3E9E509A-2E30-4DB6-909D-C3B2C606D697}</a:tableStyleId>
              </a:tblPr>
              <a:tblGrid>
                <a:gridCol w="2260600"/>
                <a:gridCol w="1701800"/>
                <a:gridCol w="2819400"/>
              </a:tblGrid>
              <a:tr h="4953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Operation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Result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Example</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953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int/int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int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5/2    =  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953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int/real</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real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5/2.0 =  2.5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17525">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real/int</a:t>
                      </a:r>
                      <a:endParaRPr sz="28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real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5.0/2 =  2.5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953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real/real</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real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5.0/2.0 =  2.5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70" descr="Java type conversion and casting - Java tutorial"/>
          <p:cNvPicPr preferRelativeResize="0"/>
          <p:nvPr/>
        </p:nvPicPr>
        <p:blipFill rotWithShape="1">
          <a:blip r:embed="rId3">
            <a:alphaModFix/>
          </a:blip>
          <a:srcRect l="3896" t="7895" r="4795" b="15215"/>
          <a:stretch/>
        </p:blipFill>
        <p:spPr>
          <a:xfrm>
            <a:off x="499533" y="2082799"/>
            <a:ext cx="5037667" cy="4579213"/>
          </a:xfrm>
          <a:prstGeom prst="rect">
            <a:avLst/>
          </a:prstGeom>
          <a:noFill/>
          <a:ln>
            <a:noFill/>
          </a:ln>
        </p:spPr>
      </p:pic>
      <p:pic>
        <p:nvPicPr>
          <p:cNvPr id="444" name="Google Shape;444;p70"/>
          <p:cNvPicPr preferRelativeResize="0"/>
          <p:nvPr/>
        </p:nvPicPr>
        <p:blipFill rotWithShape="1">
          <a:blip r:embed="rId4">
            <a:alphaModFix/>
          </a:blip>
          <a:srcRect l="22360" t="7160" r="24374" b="17778"/>
          <a:stretch/>
        </p:blipFill>
        <p:spPr>
          <a:xfrm>
            <a:off x="5630448" y="1498640"/>
            <a:ext cx="6493933" cy="5147733"/>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1"/>
          <p:cNvSpPr txBox="1">
            <a:spLocks noGrp="1"/>
          </p:cNvSpPr>
          <p:nvPr>
            <p:ph type="title"/>
          </p:nvPr>
        </p:nvSpPr>
        <p:spPr>
          <a:xfrm>
            <a:off x="838200" y="365126"/>
            <a:ext cx="10515600" cy="7186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US" b="1">
                <a:solidFill>
                  <a:srgbClr val="FF0000"/>
                </a:solidFill>
              </a:rPr>
              <a:t>Implicit Type Conversion or coercion </a:t>
            </a:r>
            <a:endParaRPr>
              <a:solidFill>
                <a:srgbClr val="FF0000"/>
              </a:solidFill>
            </a:endParaRPr>
          </a:p>
        </p:txBody>
      </p:sp>
      <p:sp>
        <p:nvSpPr>
          <p:cNvPr id="450" name="Google Shape;450;p71"/>
          <p:cNvSpPr txBox="1">
            <a:spLocks noGrp="1"/>
          </p:cNvSpPr>
          <p:nvPr>
            <p:ph type="body" idx="1"/>
          </p:nvPr>
        </p:nvSpPr>
        <p:spPr>
          <a:xfrm>
            <a:off x="838200" y="1224491"/>
            <a:ext cx="10515600" cy="585364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Also known as ‘automatic type conversion’.</a:t>
            </a:r>
            <a:endParaRPr/>
          </a:p>
          <a:p>
            <a:pPr marL="228600" lvl="0" indent="-228600" algn="l" rtl="0">
              <a:lnSpc>
                <a:spcPct val="90000"/>
              </a:lnSpc>
              <a:spcBef>
                <a:spcPts val="1000"/>
              </a:spcBef>
              <a:spcAft>
                <a:spcPts val="0"/>
              </a:spcAft>
              <a:buClr>
                <a:schemeClr val="dk1"/>
              </a:buClr>
              <a:buSzPts val="2000"/>
              <a:buChar char="•"/>
            </a:pPr>
            <a:r>
              <a:rPr lang="en-US" sz="2000"/>
              <a:t>Done by the compiler on its own, without any external trigger from the user.</a:t>
            </a:r>
            <a:endParaRPr/>
          </a:p>
          <a:p>
            <a:pPr marL="228600" lvl="0" indent="-228600" algn="l" rtl="0">
              <a:lnSpc>
                <a:spcPct val="90000"/>
              </a:lnSpc>
              <a:spcBef>
                <a:spcPts val="1000"/>
              </a:spcBef>
              <a:spcAft>
                <a:spcPts val="0"/>
              </a:spcAft>
              <a:buClr>
                <a:schemeClr val="dk1"/>
              </a:buClr>
              <a:buSzPts val="2000"/>
              <a:buChar char="•"/>
            </a:pPr>
            <a:r>
              <a:rPr lang="en-US" sz="2000"/>
              <a:t>Generally takes place when in an expression more than one data type is present. In such condition type conversion (type promotion) takes place to avoid loss of data.</a:t>
            </a:r>
            <a:endParaRPr/>
          </a:p>
          <a:p>
            <a:pPr marL="228600" lvl="0" indent="-228600" algn="l" rtl="0">
              <a:lnSpc>
                <a:spcPct val="90000"/>
              </a:lnSpc>
              <a:spcBef>
                <a:spcPts val="1000"/>
              </a:spcBef>
              <a:spcAft>
                <a:spcPts val="0"/>
              </a:spcAft>
              <a:buClr>
                <a:schemeClr val="dk1"/>
              </a:buClr>
              <a:buSzPts val="2000"/>
              <a:buChar char="•"/>
            </a:pPr>
            <a:r>
              <a:rPr lang="en-US" sz="2000"/>
              <a:t>All the data types of the variables are upgraded to the data type of the variable with largest data type.</a:t>
            </a:r>
            <a:endParaRPr/>
          </a:p>
          <a:p>
            <a:pPr marL="228600" lvl="0" indent="-228600" algn="l" rtl="0">
              <a:lnSpc>
                <a:spcPct val="90000"/>
              </a:lnSpc>
              <a:spcBef>
                <a:spcPts val="1000"/>
              </a:spcBef>
              <a:spcAft>
                <a:spcPts val="0"/>
              </a:spcAft>
              <a:buClr>
                <a:schemeClr val="dk1"/>
              </a:buClr>
              <a:buSzPts val="2000"/>
              <a:buChar char="•"/>
            </a:pPr>
            <a:r>
              <a:rPr lang="en-US" sz="2000"/>
              <a:t>It is possible for implicit conversions to lose information, signs can be lost (when signed is implicitly converted to unsigned), and overflow can occur (when long long is implicitly converted to float).</a:t>
            </a:r>
            <a:endParaRPr/>
          </a:p>
          <a:p>
            <a:pPr marL="0" lvl="0" indent="0" algn="l" rtl="0">
              <a:lnSpc>
                <a:spcPct val="90000"/>
              </a:lnSpc>
              <a:spcBef>
                <a:spcPts val="1000"/>
              </a:spcBef>
              <a:spcAft>
                <a:spcPts val="0"/>
              </a:spcAft>
              <a:buClr>
                <a:schemeClr val="dk1"/>
              </a:buClr>
              <a:buSzPts val="2000"/>
              <a:buNone/>
            </a:pPr>
            <a:r>
              <a:rPr lang="en-US" sz="2000"/>
              <a:t/>
            </a:r>
            <a:br>
              <a:rPr lang="en-US" sz="2000"/>
            </a:br>
            <a:r>
              <a:rPr lang="en-US"/>
              <a:t/>
            </a:r>
            <a:br>
              <a:rPr lang="en-US"/>
            </a:br>
            <a:endParaRPr/>
          </a:p>
        </p:txBody>
      </p:sp>
      <p:pic>
        <p:nvPicPr>
          <p:cNvPr id="451" name="Google Shape;451;p71"/>
          <p:cNvPicPr preferRelativeResize="0"/>
          <p:nvPr/>
        </p:nvPicPr>
        <p:blipFill rotWithShape="1">
          <a:blip r:embed="rId3">
            <a:alphaModFix/>
          </a:blip>
          <a:srcRect/>
          <a:stretch/>
        </p:blipFill>
        <p:spPr>
          <a:xfrm>
            <a:off x="3595576" y="4047066"/>
            <a:ext cx="6784557" cy="2565411"/>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72" descr="https://1.bp.blogspot.com/-0CnAGkkHZJQ/Xk0CKz-D-RI/AAAAAAAAAZ0/4EuxA0-ODD8CK3yJsUut1vxInnO_nJ6jwCLcBGAsYHQ/s1600/Implicit%2Band%2BExplicit%2Btype%2Bconversion%2Bin%2Bjava%2B%2Btypecasting%2Bin%2Bjava%2B%2BTech%2BWith%2BCode%2B%25282%2529.jpg"/>
          <p:cNvPicPr preferRelativeResize="0"/>
          <p:nvPr/>
        </p:nvPicPr>
        <p:blipFill rotWithShape="1">
          <a:blip r:embed="rId3">
            <a:alphaModFix/>
          </a:blip>
          <a:srcRect/>
          <a:stretch/>
        </p:blipFill>
        <p:spPr>
          <a:xfrm>
            <a:off x="143926" y="341428"/>
            <a:ext cx="11897776" cy="5429251"/>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3"/>
          <p:cNvSpPr txBox="1">
            <a:spLocks noGrp="1"/>
          </p:cNvSpPr>
          <p:nvPr>
            <p:ph type="title"/>
          </p:nvPr>
        </p:nvSpPr>
        <p:spPr>
          <a:xfrm>
            <a:off x="838200" y="-24342"/>
            <a:ext cx="10515600" cy="10064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US" b="1">
                <a:solidFill>
                  <a:srgbClr val="FF0000"/>
                </a:solidFill>
              </a:rPr>
              <a:t>Explicit Type Conversion or Casting</a:t>
            </a:r>
            <a:endParaRPr>
              <a:solidFill>
                <a:srgbClr val="FF0000"/>
              </a:solidFill>
            </a:endParaRPr>
          </a:p>
        </p:txBody>
      </p:sp>
      <p:sp>
        <p:nvSpPr>
          <p:cNvPr id="462" name="Google Shape;462;p73"/>
          <p:cNvSpPr txBox="1">
            <a:spLocks noGrp="1"/>
          </p:cNvSpPr>
          <p:nvPr>
            <p:ph type="body" idx="1"/>
          </p:nvPr>
        </p:nvSpPr>
        <p:spPr>
          <a:xfrm>
            <a:off x="838200" y="1083734"/>
            <a:ext cx="10193867" cy="384386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 This process is also called type casting and it is user defined. Here the user can type cast the result to make it of a particular data type.</a:t>
            </a:r>
            <a:endParaRPr/>
          </a:p>
          <a:p>
            <a:pPr marL="228600" lvl="0" indent="-228600" algn="l" rtl="0">
              <a:lnSpc>
                <a:spcPct val="90000"/>
              </a:lnSpc>
              <a:spcBef>
                <a:spcPts val="1000"/>
              </a:spcBef>
              <a:spcAft>
                <a:spcPts val="0"/>
              </a:spcAft>
              <a:buClr>
                <a:schemeClr val="dk1"/>
              </a:buClr>
              <a:buSzPct val="100000"/>
              <a:buChar char="•"/>
            </a:pPr>
            <a:r>
              <a:rPr lang="en-US"/>
              <a:t>The syntax in C:</a:t>
            </a:r>
            <a:endParaRPr/>
          </a:p>
          <a:p>
            <a:pPr marL="0" lvl="0" indent="0" algn="l" rtl="0">
              <a:lnSpc>
                <a:spcPct val="90000"/>
              </a:lnSpc>
              <a:spcBef>
                <a:spcPts val="1000"/>
              </a:spcBef>
              <a:spcAft>
                <a:spcPts val="0"/>
              </a:spcAft>
              <a:buClr>
                <a:schemeClr val="dk1"/>
              </a:buClr>
              <a:buSzPct val="100000"/>
              <a:buNone/>
            </a:pPr>
            <a:r>
              <a:rPr lang="en-US"/>
              <a:t>           (type) expression</a:t>
            </a:r>
            <a:endParaRPr/>
          </a:p>
          <a:p>
            <a:pPr marL="228600" lvl="0" indent="-228600" algn="l" rtl="0">
              <a:lnSpc>
                <a:spcPct val="90000"/>
              </a:lnSpc>
              <a:spcBef>
                <a:spcPts val="1000"/>
              </a:spcBef>
              <a:spcAft>
                <a:spcPts val="0"/>
              </a:spcAft>
              <a:buClr>
                <a:schemeClr val="dk1"/>
              </a:buClr>
              <a:buSzPct val="100000"/>
              <a:buChar char="•"/>
            </a:pPr>
            <a:r>
              <a:rPr lang="en-US"/>
              <a:t>Type indicated the data type to which the final result is converted.</a:t>
            </a:r>
            <a:endParaRPr/>
          </a:p>
          <a:p>
            <a:pPr marL="228600" lvl="0" indent="-228600" algn="l" rtl="0">
              <a:lnSpc>
                <a:spcPct val="90000"/>
              </a:lnSpc>
              <a:spcBef>
                <a:spcPts val="1000"/>
              </a:spcBef>
              <a:spcAft>
                <a:spcPts val="0"/>
              </a:spcAft>
              <a:buClr>
                <a:schemeClr val="dk1"/>
              </a:buClr>
              <a:buSzPct val="100000"/>
              <a:buChar char="•"/>
            </a:pPr>
            <a:r>
              <a:rPr lang="en-US"/>
              <a:t>Advantages of Type Conversion</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This is done to take advantage of certain features of type hierarchies or type representations.</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It helps us to compute expressions containing variables of different data types.</a:t>
            </a:r>
            <a:endParaRPr/>
          </a:p>
          <a:p>
            <a:pPr marL="228600" lvl="0" indent="-64135" algn="l" rtl="0">
              <a:lnSpc>
                <a:spcPct val="90000"/>
              </a:lnSpc>
              <a:spcBef>
                <a:spcPts val="1000"/>
              </a:spcBef>
              <a:spcAft>
                <a:spcPts val="0"/>
              </a:spcAft>
              <a:buClr>
                <a:schemeClr val="dk1"/>
              </a:buClr>
              <a:buSzPct val="100000"/>
              <a:buNone/>
            </a:pPr>
            <a:endParaRPr/>
          </a:p>
        </p:txBody>
      </p:sp>
      <p:pic>
        <p:nvPicPr>
          <p:cNvPr id="463" name="Google Shape;463;p73"/>
          <p:cNvPicPr preferRelativeResize="0"/>
          <p:nvPr/>
        </p:nvPicPr>
        <p:blipFill rotWithShape="1">
          <a:blip r:embed="rId3">
            <a:alphaModFix/>
          </a:blip>
          <a:srcRect/>
          <a:stretch/>
        </p:blipFill>
        <p:spPr>
          <a:xfrm>
            <a:off x="1969709" y="4859863"/>
            <a:ext cx="8757548" cy="176582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74" descr="https://1.bp.blogspot.com/-Jfct_GyApkE/Xk0CKlExJsI/AAAAAAAAAZ4/nsJteFtW1OoMp9ZZy1tF5NaOryvymYwrwCEwYBhgL/s1600/Implicit%2Band%2BExplicit%2Btype%2Bconversion%2Bin%2Bjava%2B%2Btypecasting%2Bin%2Bjava%2B%2BTech%2BWith%2BCode%2B%25283%2529.jpg"/>
          <p:cNvPicPr preferRelativeResize="0"/>
          <p:nvPr/>
        </p:nvPicPr>
        <p:blipFill rotWithShape="1">
          <a:blip r:embed="rId3">
            <a:alphaModFix/>
          </a:blip>
          <a:srcRect/>
          <a:stretch/>
        </p:blipFill>
        <p:spPr>
          <a:xfrm>
            <a:off x="155575" y="840948"/>
            <a:ext cx="11734800" cy="3695701"/>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75" descr="https://1.bp.blogspot.com/-IndNB2X2gVM/Xk0CKTmQHFI/AAAAAAAAAZ4/PDhMxgeM4R8zuLszrAhx4NWOtFI0bgl4wCEwYBhgL/s1600/Implicit%2Band%2BExplicit%2Btype%2Bconversion%2Bin%2Bjava%2B%2Btypecasting%2Bin%2Bjava%2B%2BTech%2BWith%2BCode%2B%25281%2529.jpg"/>
          <p:cNvPicPr preferRelativeResize="0"/>
          <p:nvPr/>
        </p:nvPicPr>
        <p:blipFill rotWithShape="1">
          <a:blip r:embed="rId3">
            <a:alphaModFix/>
          </a:blip>
          <a:srcRect/>
          <a:stretch/>
        </p:blipFill>
        <p:spPr>
          <a:xfrm>
            <a:off x="155575" y="161011"/>
            <a:ext cx="10072158" cy="5662824"/>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76"/>
          <p:cNvPicPr preferRelativeResize="0"/>
          <p:nvPr/>
        </p:nvPicPr>
        <p:blipFill rotWithShape="1">
          <a:blip r:embed="rId3">
            <a:alphaModFix/>
          </a:blip>
          <a:srcRect l="16620" t="2424" r="15198" b="35758"/>
          <a:stretch/>
        </p:blipFill>
        <p:spPr>
          <a:xfrm>
            <a:off x="143311" y="0"/>
            <a:ext cx="12020859" cy="6130636"/>
          </a:xfrm>
          <a:prstGeom prst="rect">
            <a:avLst/>
          </a:prstGeom>
          <a:noFill/>
          <a:ln>
            <a:noFill/>
          </a:ln>
        </p:spPr>
      </p:pic>
      <p:sp>
        <p:nvSpPr>
          <p:cNvPr id="479" name="Google Shape;479;p76"/>
          <p:cNvSpPr txBox="1"/>
          <p:nvPr/>
        </p:nvSpPr>
        <p:spPr>
          <a:xfrm>
            <a:off x="9256472" y="1859214"/>
            <a:ext cx="347019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rgbClr val="FF0000"/>
                </a:solidFill>
                <a:latin typeface="Calibri"/>
                <a:ea typeface="Calibri"/>
                <a:cs typeface="Calibri"/>
                <a:sym typeface="Calibri"/>
              </a:rPr>
              <a:t>Expression </a:t>
            </a:r>
            <a:endParaRPr/>
          </a:p>
          <a:p>
            <a:pPr marL="0" marR="0" lvl="0" indent="0" algn="l" rtl="0">
              <a:spcBef>
                <a:spcPts val="0"/>
              </a:spcBef>
              <a:spcAft>
                <a:spcPts val="0"/>
              </a:spcAft>
              <a:buNone/>
            </a:pPr>
            <a:r>
              <a:rPr lang="en-US" sz="4800">
                <a:solidFill>
                  <a:srgbClr val="FF0000"/>
                </a:solidFill>
                <a:latin typeface="Calibri"/>
                <a:ea typeface="Calibri"/>
                <a:cs typeface="Calibri"/>
                <a:sym typeface="Calibri"/>
              </a:rPr>
              <a:t>Statements</a:t>
            </a:r>
            <a:endParaRPr sz="4800">
              <a:solidFill>
                <a:srgbClr val="FF0000"/>
              </a:solidFill>
              <a:latin typeface="Calibri"/>
              <a:ea typeface="Calibri"/>
              <a:cs typeface="Calibri"/>
              <a:sym typeface="Calibri"/>
            </a:endParaRPr>
          </a:p>
        </p:txBody>
      </p:sp>
      <p:cxnSp>
        <p:nvCxnSpPr>
          <p:cNvPr id="480" name="Google Shape;480;p76"/>
          <p:cNvCxnSpPr/>
          <p:nvPr/>
        </p:nvCxnSpPr>
        <p:spPr>
          <a:xfrm>
            <a:off x="8634732" y="2250673"/>
            <a:ext cx="677732" cy="129092"/>
          </a:xfrm>
          <a:prstGeom prst="straightConnector1">
            <a:avLst/>
          </a:prstGeom>
          <a:noFill/>
          <a:ln w="9525" cap="flat" cmpd="sng">
            <a:solidFill>
              <a:schemeClr val="accent1"/>
            </a:solidFill>
            <a:prstDash val="solid"/>
            <a:miter lim="800000"/>
            <a:headEnd type="none" w="sm" len="sm"/>
            <a:tailEnd type="stealth" w="med" len="med"/>
          </a:ln>
        </p:spPr>
      </p:cxnSp>
      <p:cxnSp>
        <p:nvCxnSpPr>
          <p:cNvPr id="481" name="Google Shape;481;p76"/>
          <p:cNvCxnSpPr/>
          <p:nvPr/>
        </p:nvCxnSpPr>
        <p:spPr>
          <a:xfrm rot="-5400000">
            <a:off x="9029099" y="2567903"/>
            <a:ext cx="333487" cy="247426"/>
          </a:xfrm>
          <a:prstGeom prst="straightConnector1">
            <a:avLst/>
          </a:prstGeom>
          <a:noFill/>
          <a:ln w="9525" cap="flat" cmpd="sng">
            <a:solidFill>
              <a:schemeClr val="accent1"/>
            </a:solidFill>
            <a:prstDash val="solid"/>
            <a:miter lim="800000"/>
            <a:headEnd type="none" w="sm" len="sm"/>
            <a:tailEnd type="stealth" w="med" len="med"/>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7" descr="Short circuit” operators • Partial"/>
          <p:cNvPicPr preferRelativeResize="0"/>
          <p:nvPr/>
        </p:nvPicPr>
        <p:blipFill rotWithShape="1">
          <a:blip r:embed="rId3">
            <a:alphaModFix/>
          </a:blip>
          <a:srcRect l="7771" t="8125" r="6148" b="8292"/>
          <a:stretch/>
        </p:blipFill>
        <p:spPr>
          <a:xfrm>
            <a:off x="2573867" y="3284022"/>
            <a:ext cx="7416800" cy="2651111"/>
          </a:xfrm>
          <a:prstGeom prst="rect">
            <a:avLst/>
          </a:prstGeom>
          <a:noFill/>
          <a:ln>
            <a:noFill/>
          </a:ln>
        </p:spPr>
      </p:pic>
      <p:pic>
        <p:nvPicPr>
          <p:cNvPr id="298" name="Google Shape;298;p47" descr="PPT - Selection structures – logical expressions and if statements H&amp;K  Chapter 4 PowerPoint Presentation - ID:2792503"/>
          <p:cNvPicPr preferRelativeResize="0"/>
          <p:nvPr/>
        </p:nvPicPr>
        <p:blipFill rotWithShape="1">
          <a:blip r:embed="rId4">
            <a:alphaModFix/>
          </a:blip>
          <a:srcRect b="19010"/>
          <a:stretch/>
        </p:blipFill>
        <p:spPr>
          <a:xfrm>
            <a:off x="2751671" y="126996"/>
            <a:ext cx="7171261" cy="295837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7"/>
          <p:cNvSpPr txBox="1"/>
          <p:nvPr/>
        </p:nvSpPr>
        <p:spPr>
          <a:xfrm>
            <a:off x="4042609" y="144378"/>
            <a:ext cx="294247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Statements in  C</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487" name="Google Shape;487;p77"/>
          <p:cNvPicPr preferRelativeResize="0"/>
          <p:nvPr/>
        </p:nvPicPr>
        <p:blipFill rotWithShape="1">
          <a:blip r:embed="rId3">
            <a:alphaModFix/>
          </a:blip>
          <a:srcRect t="1005" b="12345"/>
          <a:stretch/>
        </p:blipFill>
        <p:spPr>
          <a:xfrm>
            <a:off x="1007918" y="71024"/>
            <a:ext cx="10116371" cy="6786976"/>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78"/>
          <p:cNvPicPr preferRelativeResize="0"/>
          <p:nvPr/>
        </p:nvPicPr>
        <p:blipFill rotWithShape="1">
          <a:blip r:embed="rId3">
            <a:alphaModFix/>
          </a:blip>
          <a:srcRect l="24972" t="21212" r="24318" b="10606"/>
          <a:stretch/>
        </p:blipFill>
        <p:spPr>
          <a:xfrm>
            <a:off x="1257300" y="103036"/>
            <a:ext cx="8603673" cy="6506979"/>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79"/>
          <p:cNvPicPr preferRelativeResize="0"/>
          <p:nvPr/>
        </p:nvPicPr>
        <p:blipFill rotWithShape="1">
          <a:blip r:embed="rId3">
            <a:alphaModFix/>
          </a:blip>
          <a:srcRect l="27699" t="30000" r="28239" b="24545"/>
          <a:stretch/>
        </p:blipFill>
        <p:spPr>
          <a:xfrm>
            <a:off x="249382" y="242508"/>
            <a:ext cx="10806545" cy="6270723"/>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0"/>
          <p:cNvSpPr txBox="1"/>
          <p:nvPr/>
        </p:nvSpPr>
        <p:spPr>
          <a:xfrm>
            <a:off x="1352974" y="2664178"/>
            <a:ext cx="9075305"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Calibri"/>
                <a:ea typeface="Calibri"/>
                <a:cs typeface="Calibri"/>
                <a:sym typeface="Calibri"/>
              </a:rPr>
              <a:t>Sequence Control in C program </a:t>
            </a:r>
            <a:endParaRPr/>
          </a:p>
          <a:p>
            <a:pPr marL="0" marR="0" lvl="0" indent="0" algn="ctr" rtl="0">
              <a:spcBef>
                <a:spcPts val="0"/>
              </a:spcBef>
              <a:spcAft>
                <a:spcPts val="0"/>
              </a:spcAft>
              <a:buNone/>
            </a:pPr>
            <a:r>
              <a:rPr lang="en-US" sz="5400">
                <a:solidFill>
                  <a:schemeClr val="dk1"/>
                </a:solidFill>
                <a:latin typeface="Calibri"/>
                <a:ea typeface="Calibri"/>
                <a:cs typeface="Calibri"/>
                <a:sym typeface="Calibri"/>
              </a:rPr>
              <a:t>means flow of execution</a:t>
            </a:r>
            <a:endParaRPr sz="5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81" descr="Control Structures"/>
          <p:cNvPicPr preferRelativeResize="0"/>
          <p:nvPr/>
        </p:nvPicPr>
        <p:blipFill rotWithShape="1">
          <a:blip r:embed="rId3">
            <a:alphaModFix/>
          </a:blip>
          <a:srcRect/>
          <a:stretch/>
        </p:blipFill>
        <p:spPr>
          <a:xfrm>
            <a:off x="155575" y="486943"/>
            <a:ext cx="11956921" cy="4833202"/>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82"/>
          <p:cNvPicPr preferRelativeResize="0"/>
          <p:nvPr/>
        </p:nvPicPr>
        <p:blipFill rotWithShape="1">
          <a:blip r:embed="rId3">
            <a:alphaModFix/>
          </a:blip>
          <a:srcRect/>
          <a:stretch/>
        </p:blipFill>
        <p:spPr>
          <a:xfrm>
            <a:off x="529388" y="57754"/>
            <a:ext cx="9567520" cy="7478828"/>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83"/>
          <p:cNvPicPr preferRelativeResize="0"/>
          <p:nvPr/>
        </p:nvPicPr>
        <p:blipFill rotWithShape="1">
          <a:blip r:embed="rId3">
            <a:alphaModFix/>
          </a:blip>
          <a:srcRect l="30000" t="30151" r="30710" b="21212"/>
          <a:stretch/>
        </p:blipFill>
        <p:spPr>
          <a:xfrm>
            <a:off x="883228" y="135961"/>
            <a:ext cx="9331036" cy="6497316"/>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4"/>
          <p:cNvSpPr/>
          <p:nvPr/>
        </p:nvSpPr>
        <p:spPr>
          <a:xfrm>
            <a:off x="3048000" y="1305342"/>
            <a:ext cx="6096000" cy="42473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a:solidFill>
                  <a:schemeClr val="dk1"/>
                </a:solidFill>
                <a:latin typeface="Arial"/>
                <a:ea typeface="Arial"/>
                <a:cs typeface="Arial"/>
                <a:sym typeface="Arial"/>
              </a:rPr>
              <a:t>Decision making statements in programming languages decides the direction of flow of program execution. Decision making statements available in C or C++ are:</a:t>
            </a:r>
            <a:endParaRPr/>
          </a:p>
          <a:p>
            <a:pPr marL="0" marR="0" lvl="0" indent="-114300" algn="l" rtl="0">
              <a:spcBef>
                <a:spcPts val="0"/>
              </a:spcBef>
              <a:spcAft>
                <a:spcPts val="0"/>
              </a:spcAft>
              <a:buClr>
                <a:srgbClr val="008000"/>
              </a:buClr>
              <a:buSzPts val="1800"/>
              <a:buFont typeface="Calibri"/>
              <a:buAutoNum type="arabicPeriod"/>
            </a:pPr>
            <a:r>
              <a:rPr lang="en-US" sz="1800" b="0" i="0" u="sng" strike="noStrike">
                <a:solidFill>
                  <a:schemeClr val="hlink"/>
                </a:solidFill>
                <a:latin typeface="Arial"/>
                <a:ea typeface="Arial"/>
                <a:cs typeface="Arial"/>
                <a:sym typeface="Arial"/>
                <a:hlinkClick r:id="rId3"/>
              </a:rPr>
              <a:t>if statement</a:t>
            </a:r>
            <a:endParaRPr sz="1800" b="0" i="0">
              <a:solidFill>
                <a:schemeClr val="dk1"/>
              </a:solidFill>
              <a:latin typeface="Arial"/>
              <a:ea typeface="Arial"/>
              <a:cs typeface="Arial"/>
              <a:sym typeface="Arial"/>
            </a:endParaRPr>
          </a:p>
          <a:p>
            <a:pPr marL="0" marR="0" lvl="0" indent="-114300" algn="l" rtl="0">
              <a:spcBef>
                <a:spcPts val="0"/>
              </a:spcBef>
              <a:spcAft>
                <a:spcPts val="0"/>
              </a:spcAft>
              <a:buClr>
                <a:srgbClr val="008000"/>
              </a:buClr>
              <a:buSzPts val="1800"/>
              <a:buFont typeface="Calibri"/>
              <a:buAutoNum type="arabicPeriod"/>
            </a:pPr>
            <a:r>
              <a:rPr lang="en-US" sz="1800" b="0" i="0" u="sng" strike="noStrike">
                <a:solidFill>
                  <a:schemeClr val="hlink"/>
                </a:solidFill>
                <a:latin typeface="Arial"/>
                <a:ea typeface="Arial"/>
                <a:cs typeface="Arial"/>
                <a:sym typeface="Arial"/>
                <a:hlinkClick r:id="rId3"/>
              </a:rPr>
              <a:t>if..else statements</a:t>
            </a:r>
            <a:endParaRPr sz="1800" b="0" i="0">
              <a:solidFill>
                <a:schemeClr val="dk1"/>
              </a:solidFill>
              <a:latin typeface="Arial"/>
              <a:ea typeface="Arial"/>
              <a:cs typeface="Arial"/>
              <a:sym typeface="Arial"/>
            </a:endParaRPr>
          </a:p>
          <a:p>
            <a:pPr marL="0" marR="0" lvl="0" indent="-114300" algn="l" rtl="0">
              <a:spcBef>
                <a:spcPts val="0"/>
              </a:spcBef>
              <a:spcAft>
                <a:spcPts val="0"/>
              </a:spcAft>
              <a:buClr>
                <a:srgbClr val="008000"/>
              </a:buClr>
              <a:buSzPts val="1800"/>
              <a:buFont typeface="Calibri"/>
              <a:buAutoNum type="arabicPeriod"/>
            </a:pPr>
            <a:r>
              <a:rPr lang="en-US" sz="1800" b="0" i="0" u="sng" strike="noStrike">
                <a:solidFill>
                  <a:schemeClr val="hlink"/>
                </a:solidFill>
                <a:latin typeface="Arial"/>
                <a:ea typeface="Arial"/>
                <a:cs typeface="Arial"/>
                <a:sym typeface="Arial"/>
                <a:hlinkClick r:id="rId3"/>
              </a:rPr>
              <a:t>nested if statements</a:t>
            </a:r>
            <a:endParaRPr sz="1800" b="0" i="0">
              <a:solidFill>
                <a:schemeClr val="dk1"/>
              </a:solidFill>
              <a:latin typeface="Arial"/>
              <a:ea typeface="Arial"/>
              <a:cs typeface="Arial"/>
              <a:sym typeface="Arial"/>
            </a:endParaRPr>
          </a:p>
          <a:p>
            <a:pPr marL="0" marR="0" lvl="0" indent="-114300" algn="l" rtl="0">
              <a:spcBef>
                <a:spcPts val="0"/>
              </a:spcBef>
              <a:spcAft>
                <a:spcPts val="0"/>
              </a:spcAft>
              <a:buClr>
                <a:srgbClr val="008000"/>
              </a:buClr>
              <a:buSzPts val="1800"/>
              <a:buFont typeface="Calibri"/>
              <a:buAutoNum type="arabicPeriod"/>
            </a:pPr>
            <a:r>
              <a:rPr lang="en-US" sz="1800" b="0" i="0" u="sng" strike="noStrike">
                <a:solidFill>
                  <a:schemeClr val="hlink"/>
                </a:solidFill>
                <a:latin typeface="Arial"/>
                <a:ea typeface="Arial"/>
                <a:cs typeface="Arial"/>
                <a:sym typeface="Arial"/>
                <a:hlinkClick r:id="rId3"/>
              </a:rPr>
              <a:t>if-else-if ladder</a:t>
            </a:r>
            <a:endParaRPr sz="1800" b="0" i="0">
              <a:solidFill>
                <a:schemeClr val="dk1"/>
              </a:solidFill>
              <a:latin typeface="Arial"/>
              <a:ea typeface="Arial"/>
              <a:cs typeface="Arial"/>
              <a:sym typeface="Arial"/>
            </a:endParaRPr>
          </a:p>
          <a:p>
            <a:pPr marL="0" marR="0" lvl="0" indent="-114300" algn="l" rtl="0">
              <a:spcBef>
                <a:spcPts val="0"/>
              </a:spcBef>
              <a:spcAft>
                <a:spcPts val="0"/>
              </a:spcAft>
              <a:buClr>
                <a:srgbClr val="008000"/>
              </a:buClr>
              <a:buSzPts val="1800"/>
              <a:buFont typeface="Calibri"/>
              <a:buAutoNum type="arabicPeriod"/>
            </a:pPr>
            <a:r>
              <a:rPr lang="en-US" sz="1800" b="0" i="0" u="sng" strike="noStrike">
                <a:solidFill>
                  <a:schemeClr val="hlink"/>
                </a:solidFill>
                <a:latin typeface="Arial"/>
                <a:ea typeface="Arial"/>
                <a:cs typeface="Arial"/>
                <a:sym typeface="Arial"/>
                <a:hlinkClick r:id="rId4"/>
              </a:rPr>
              <a:t>switch statements</a:t>
            </a:r>
            <a:endParaRPr sz="1800" b="0" i="0">
              <a:solidFill>
                <a:schemeClr val="dk1"/>
              </a:solidFill>
              <a:latin typeface="Arial"/>
              <a:ea typeface="Arial"/>
              <a:cs typeface="Arial"/>
              <a:sym typeface="Arial"/>
            </a:endParaRPr>
          </a:p>
          <a:p>
            <a:pPr marL="0" marR="0" lvl="0" indent="-114300" algn="l" rtl="0">
              <a:spcBef>
                <a:spcPts val="0"/>
              </a:spcBef>
              <a:spcAft>
                <a:spcPts val="0"/>
              </a:spcAft>
              <a:buClr>
                <a:srgbClr val="008000"/>
              </a:buClr>
              <a:buSzPts val="1800"/>
              <a:buFont typeface="Calibri"/>
              <a:buAutoNum type="arabicPeriod"/>
            </a:pPr>
            <a:r>
              <a:rPr lang="en-US" sz="1800" b="0" i="0" u="sng" strike="noStrike">
                <a:solidFill>
                  <a:schemeClr val="hlink"/>
                </a:solidFill>
                <a:latin typeface="Arial"/>
                <a:ea typeface="Arial"/>
                <a:cs typeface="Arial"/>
                <a:sym typeface="Arial"/>
                <a:hlinkClick r:id="rId3"/>
              </a:rPr>
              <a:t>Jump Statements:</a:t>
            </a:r>
            <a:endParaRPr sz="1800" b="0" i="0">
              <a:solidFill>
                <a:schemeClr val="dk1"/>
              </a:solidFill>
              <a:latin typeface="Arial"/>
              <a:ea typeface="Arial"/>
              <a:cs typeface="Arial"/>
              <a:sym typeface="Arial"/>
            </a:endParaRPr>
          </a:p>
          <a:p>
            <a:pPr marL="742950" marR="0" lvl="1" indent="-285750" algn="l" rtl="0">
              <a:spcBef>
                <a:spcPts val="0"/>
              </a:spcBef>
              <a:spcAft>
                <a:spcPts val="0"/>
              </a:spcAft>
              <a:buClr>
                <a:srgbClr val="EC4E20"/>
              </a:buClr>
              <a:buSzPts val="1800"/>
              <a:buFont typeface="Calibri"/>
              <a:buAutoNum type="arabicPeriod"/>
            </a:pPr>
            <a:r>
              <a:rPr lang="en-US" sz="1800" b="0" i="0" u="sng" strike="noStrike" cap="none">
                <a:solidFill>
                  <a:schemeClr val="hlink"/>
                </a:solidFill>
                <a:latin typeface="Arial"/>
                <a:ea typeface="Arial"/>
                <a:cs typeface="Arial"/>
                <a:sym typeface="Arial"/>
                <a:hlinkClick r:id="rId3"/>
              </a:rPr>
              <a:t>break</a:t>
            </a:r>
            <a:endParaRPr sz="1800" b="0" i="0" u="none" strike="noStrike" cap="none">
              <a:solidFill>
                <a:schemeClr val="dk1"/>
              </a:solidFill>
              <a:latin typeface="Arial"/>
              <a:ea typeface="Arial"/>
              <a:cs typeface="Arial"/>
              <a:sym typeface="Arial"/>
            </a:endParaRPr>
          </a:p>
          <a:p>
            <a:pPr marL="742950" marR="0" lvl="1" indent="-285750" algn="l" rtl="0">
              <a:spcBef>
                <a:spcPts val="0"/>
              </a:spcBef>
              <a:spcAft>
                <a:spcPts val="0"/>
              </a:spcAft>
              <a:buClr>
                <a:srgbClr val="EC4E20"/>
              </a:buClr>
              <a:buSzPts val="1800"/>
              <a:buFont typeface="Calibri"/>
              <a:buAutoNum type="arabicPeriod"/>
            </a:pPr>
            <a:r>
              <a:rPr lang="en-US" sz="1800" b="0" i="0" u="sng" strike="noStrike" cap="none">
                <a:solidFill>
                  <a:schemeClr val="hlink"/>
                </a:solidFill>
                <a:latin typeface="Arial"/>
                <a:ea typeface="Arial"/>
                <a:cs typeface="Arial"/>
                <a:sym typeface="Arial"/>
                <a:hlinkClick r:id="rId3"/>
              </a:rPr>
              <a:t>continue</a:t>
            </a:r>
            <a:endParaRPr sz="1800" b="0" i="0" u="none" strike="noStrike" cap="none">
              <a:solidFill>
                <a:schemeClr val="dk1"/>
              </a:solidFill>
              <a:latin typeface="Arial"/>
              <a:ea typeface="Arial"/>
              <a:cs typeface="Arial"/>
              <a:sym typeface="Arial"/>
            </a:endParaRPr>
          </a:p>
          <a:p>
            <a:pPr marL="742950" marR="0" lvl="1" indent="-285750" algn="l" rtl="0">
              <a:spcBef>
                <a:spcPts val="0"/>
              </a:spcBef>
              <a:spcAft>
                <a:spcPts val="0"/>
              </a:spcAft>
              <a:buClr>
                <a:srgbClr val="EC4E20"/>
              </a:buClr>
              <a:buSzPts val="1800"/>
              <a:buFont typeface="Calibri"/>
              <a:buAutoNum type="arabicPeriod"/>
            </a:pPr>
            <a:r>
              <a:rPr lang="en-US" sz="1800" b="0" i="0" u="sng" strike="noStrike" cap="none">
                <a:solidFill>
                  <a:schemeClr val="hlink"/>
                </a:solidFill>
                <a:latin typeface="Arial"/>
                <a:ea typeface="Arial"/>
                <a:cs typeface="Arial"/>
                <a:sym typeface="Arial"/>
                <a:hlinkClick r:id="rId3"/>
              </a:rPr>
              <a:t>goto</a:t>
            </a:r>
            <a:endParaRPr sz="1800" b="0" i="0" u="none" strike="noStrike" cap="none">
              <a:solidFill>
                <a:schemeClr val="dk1"/>
              </a:solidFill>
              <a:latin typeface="Arial"/>
              <a:ea typeface="Arial"/>
              <a:cs typeface="Arial"/>
              <a:sym typeface="Arial"/>
            </a:endParaRPr>
          </a:p>
          <a:p>
            <a:pPr marL="742950" marR="0" lvl="1" indent="-285750" algn="l" rtl="0">
              <a:spcBef>
                <a:spcPts val="0"/>
              </a:spcBef>
              <a:spcAft>
                <a:spcPts val="0"/>
              </a:spcAft>
              <a:buClr>
                <a:srgbClr val="EC4E20"/>
              </a:buClr>
              <a:buSzPts val="1800"/>
              <a:buFont typeface="Calibri"/>
              <a:buAutoNum type="arabicPeriod"/>
            </a:pPr>
            <a:r>
              <a:rPr lang="en-US" sz="1800" b="0" i="0" u="sng" strike="noStrike" cap="none">
                <a:solidFill>
                  <a:schemeClr val="hlink"/>
                </a:solidFill>
                <a:latin typeface="Arial"/>
                <a:ea typeface="Arial"/>
                <a:cs typeface="Arial"/>
                <a:sym typeface="Arial"/>
                <a:hlinkClick r:id="rId3"/>
              </a:rPr>
              <a:t>return</a:t>
            </a: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85" descr="Control flow statements in C language"/>
          <p:cNvPicPr preferRelativeResize="0"/>
          <p:nvPr/>
        </p:nvPicPr>
        <p:blipFill rotWithShape="1">
          <a:blip r:embed="rId3">
            <a:alphaModFix/>
          </a:blip>
          <a:srcRect/>
          <a:stretch/>
        </p:blipFill>
        <p:spPr>
          <a:xfrm>
            <a:off x="658987" y="519240"/>
            <a:ext cx="11081671" cy="5710110"/>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86" descr="https://media.geeksforgeeks.org/wp-content/cdn-uploads/20191202113149/CPP-Decision-Making.png"/>
          <p:cNvPicPr preferRelativeResize="0"/>
          <p:nvPr/>
        </p:nvPicPr>
        <p:blipFill rotWithShape="1">
          <a:blip r:embed="rId3">
            <a:alphaModFix/>
          </a:blip>
          <a:srcRect/>
          <a:stretch/>
        </p:blipFill>
        <p:spPr>
          <a:xfrm>
            <a:off x="734994" y="329320"/>
            <a:ext cx="9525000" cy="595312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62224" y="2778850"/>
            <a:ext cx="11555605" cy="22006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1A1A1A"/>
                </a:solidFill>
                <a:effectLst/>
                <a:latin typeface="-apple-system"/>
              </a:rPr>
              <a:t>In fact, as soon as the first </a:t>
            </a:r>
            <a:r>
              <a:rPr kumimoji="0" lang="en-US" sz="2000" b="0" i="1" u="none" strike="noStrike" cap="none" normalizeH="0" baseline="0" dirty="0" smtClean="0">
                <a:ln>
                  <a:noFill/>
                </a:ln>
                <a:solidFill>
                  <a:srgbClr val="1A1A1A"/>
                </a:solidFill>
                <a:effectLst/>
                <a:latin typeface="-apple-system"/>
              </a:rPr>
              <a:t>false</a:t>
            </a:r>
            <a:r>
              <a:rPr kumimoji="0" lang="en-US" sz="2000" b="0" i="0" u="none" strike="noStrike" cap="none" normalizeH="0" baseline="0" dirty="0" smtClean="0">
                <a:ln>
                  <a:noFill/>
                </a:ln>
                <a:solidFill>
                  <a:srgbClr val="1A1A1A"/>
                </a:solidFill>
                <a:effectLst/>
                <a:latin typeface="-apple-system"/>
              </a:rPr>
              <a:t> is detected, you know that the entire expression must be </a:t>
            </a:r>
            <a:r>
              <a:rPr kumimoji="0" lang="en-US" sz="2000" b="0" i="1" u="none" strike="noStrike" cap="none" normalizeH="0" baseline="0" dirty="0" smtClean="0">
                <a:ln>
                  <a:noFill/>
                </a:ln>
                <a:solidFill>
                  <a:srgbClr val="1A1A1A"/>
                </a:solidFill>
                <a:effectLst/>
                <a:latin typeface="-apple-system"/>
              </a:rPr>
              <a:t>false</a:t>
            </a:r>
            <a:r>
              <a:rPr kumimoji="0" lang="en-US" sz="2000" b="0" i="0" u="none" strike="noStrike" cap="none" normalizeH="0" baseline="0" dirty="0" smtClean="0">
                <a:ln>
                  <a:noFill/>
                </a:ln>
                <a:solidFill>
                  <a:srgbClr val="1A1A1A"/>
                </a:solidFill>
                <a:effectLst/>
                <a:latin typeface="-apple-system"/>
              </a:rPr>
              <a:t>, because </a:t>
            </a:r>
            <a:r>
              <a:rPr kumimoji="0" lang="en-US" sz="2000" b="0" i="1" u="none" strike="noStrike" cap="none" normalizeH="0" baseline="0" dirty="0" smtClean="0">
                <a:ln>
                  <a:noFill/>
                </a:ln>
                <a:solidFill>
                  <a:srgbClr val="1A1A1A"/>
                </a:solidFill>
                <a:effectLst/>
                <a:latin typeface="-apple-system"/>
              </a:rPr>
              <a:t>false</a:t>
            </a:r>
            <a:r>
              <a:rPr kumimoji="0" lang="en-US" sz="2000" b="0" i="0" u="none" strike="noStrike" cap="none" normalizeH="0" baseline="0" dirty="0" smtClean="0">
                <a:ln>
                  <a:noFill/>
                </a:ln>
                <a:solidFill>
                  <a:srgbClr val="1A1A1A"/>
                </a:solidFill>
                <a:effectLst/>
                <a:latin typeface="-apple-system"/>
              </a:rPr>
              <a:t> AND anything is </a:t>
            </a:r>
            <a:r>
              <a:rPr kumimoji="0" lang="en-US" sz="2000" b="0" i="1" u="none" strike="noStrike" cap="none" normalizeH="0" baseline="0" dirty="0" smtClean="0">
                <a:ln>
                  <a:noFill/>
                </a:ln>
                <a:solidFill>
                  <a:srgbClr val="1A1A1A"/>
                </a:solidFill>
                <a:effectLst/>
                <a:latin typeface="-apple-system"/>
              </a:rPr>
              <a:t>false</a:t>
            </a:r>
            <a:r>
              <a:rPr kumimoji="0" lang="en-US" sz="2000" b="0" i="0" u="none" strike="noStrike" cap="none" normalizeH="0" baseline="0" dirty="0" smtClean="0">
                <a:ln>
                  <a:noFill/>
                </a:ln>
                <a:solidFill>
                  <a:srgbClr val="1A1A1A"/>
                </a:solidFill>
                <a:effectLst/>
                <a:latin typeface="-apple-system"/>
              </a:rPr>
              <a:t>.</a:t>
            </a:r>
            <a:endParaRPr kumimoji="0" lang="en-US" sz="20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212529"/>
                </a:solidFill>
                <a:effectLst/>
                <a:latin typeface="SFMono-Regular"/>
              </a:rPr>
              <a:t>flour &gt;= 4 &amp;&amp; sugar &gt;= 2</a:t>
            </a:r>
            <a:br>
              <a:rPr kumimoji="0" lang="en-US" sz="2000" b="0" i="0" u="none" strike="noStrike" cap="none" normalizeH="0" baseline="0" dirty="0" smtClean="0">
                <a:ln>
                  <a:noFill/>
                </a:ln>
                <a:solidFill>
                  <a:srgbClr val="212529"/>
                </a:solidFill>
                <a:effectLst/>
                <a:latin typeface="SFMono-Regular"/>
              </a:rPr>
            </a:br>
            <a:r>
              <a:rPr kumimoji="0" lang="en-US" sz="2000" b="0" i="0" u="none" strike="noStrike" cap="none" normalizeH="0" baseline="0" dirty="0" smtClean="0">
                <a:ln>
                  <a:noFill/>
                </a:ln>
                <a:solidFill>
                  <a:srgbClr val="212529"/>
                </a:solidFill>
                <a:effectLst/>
                <a:latin typeface="SFMono-Regular"/>
              </a:rPr>
              <a:t>--------- ------------</a:t>
            </a:r>
            <a:br>
              <a:rPr kumimoji="0" lang="en-US" sz="2000" b="0" i="0" u="none" strike="noStrike" cap="none" normalizeH="0" baseline="0" dirty="0" smtClean="0">
                <a:ln>
                  <a:noFill/>
                </a:ln>
                <a:solidFill>
                  <a:srgbClr val="212529"/>
                </a:solidFill>
                <a:effectLst/>
                <a:latin typeface="SFMono-Regular"/>
              </a:rPr>
            </a:br>
            <a:r>
              <a:rPr kumimoji="0" lang="en-US" sz="2000" b="0" i="0" u="none" strike="noStrike" cap="none" normalizeH="0" baseline="0" dirty="0" smtClean="0">
                <a:ln>
                  <a:noFill/>
                </a:ln>
                <a:solidFill>
                  <a:srgbClr val="212529"/>
                </a:solidFill>
                <a:effectLst/>
                <a:latin typeface="SFMono-Regular"/>
              </a:rPr>
              <a:t>false &amp;&amp; does not matter</a:t>
            </a:r>
            <a:br>
              <a:rPr kumimoji="0" lang="en-US" sz="2000" b="0" i="0" u="none" strike="noStrike" cap="none" normalizeH="0" baseline="0" dirty="0" smtClean="0">
                <a:ln>
                  <a:noFill/>
                </a:ln>
                <a:solidFill>
                  <a:srgbClr val="212529"/>
                </a:solidFill>
                <a:effectLst/>
                <a:latin typeface="SFMono-Regular"/>
              </a:rPr>
            </a:br>
            <a:r>
              <a:rPr kumimoji="0" lang="en-US" sz="2000" b="0" i="0" u="none" strike="noStrike" cap="none" normalizeH="0" baseline="0" dirty="0" smtClean="0">
                <a:ln>
                  <a:noFill/>
                </a:ln>
                <a:solidFill>
                  <a:srgbClr val="212529"/>
                </a:solidFill>
                <a:effectLst/>
                <a:latin typeface="SFMono-Regular"/>
              </a:rPr>
              <a:t>---------------</a:t>
            </a:r>
            <a:br>
              <a:rPr kumimoji="0" lang="en-US" sz="2000" b="0" i="0" u="none" strike="noStrike" cap="none" normalizeH="0" baseline="0" dirty="0" smtClean="0">
                <a:ln>
                  <a:noFill/>
                </a:ln>
                <a:solidFill>
                  <a:srgbClr val="212529"/>
                </a:solidFill>
                <a:effectLst/>
                <a:latin typeface="SFMono-Regular"/>
              </a:rPr>
            </a:br>
            <a:r>
              <a:rPr kumimoji="0" lang="en-US" sz="2000" b="0" i="0" u="none" strike="noStrike" cap="none" normalizeH="0" baseline="0" dirty="0" smtClean="0">
                <a:ln>
                  <a:noFill/>
                </a:ln>
                <a:solidFill>
                  <a:srgbClr val="212529"/>
                </a:solidFill>
                <a:effectLst/>
                <a:latin typeface="SFMono-Regular"/>
              </a:rPr>
              <a:t>false </a:t>
            </a:r>
            <a:endParaRPr kumimoji="0" lang="en-US" sz="2000" b="0" i="0" u="none" strike="noStrike" cap="none" normalizeH="0" baseline="0" dirty="0" smtClean="0">
              <a:ln>
                <a:noFill/>
              </a:ln>
              <a:solidFill>
                <a:schemeClr val="tx1"/>
              </a:solidFill>
              <a:effectLst/>
            </a:endParaRPr>
          </a:p>
        </p:txBody>
      </p:sp>
      <p:sp>
        <p:nvSpPr>
          <p:cNvPr id="6" name="Rectangle 3"/>
          <p:cNvSpPr>
            <a:spLocks noChangeArrowheads="1"/>
          </p:cNvSpPr>
          <p:nvPr/>
        </p:nvSpPr>
        <p:spPr bwMode="auto">
          <a:xfrm>
            <a:off x="462224" y="148169"/>
            <a:ext cx="11103429"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529"/>
                </a:solidFill>
                <a:effectLst/>
                <a:latin typeface="SFMono-Regular"/>
              </a:rPr>
              <a:t>Let flour =3 and sugar is 1. The whole expression will be </a:t>
            </a:r>
            <a:r>
              <a:rPr kumimoji="0" lang="en-US" sz="2400" b="0" i="1" u="none" strike="noStrike" cap="none" normalizeH="0" baseline="0" dirty="0" smtClean="0">
                <a:ln>
                  <a:noFill/>
                </a:ln>
                <a:solidFill>
                  <a:srgbClr val="212529"/>
                </a:solidFill>
                <a:effectLst/>
                <a:latin typeface="SFMono-Regular"/>
              </a:rPr>
              <a:t>false</a:t>
            </a:r>
            <a:r>
              <a:rPr kumimoji="0" lang="en-US" sz="2400" b="0" i="0" u="none" strike="noStrike" cap="none" normalizeH="0" baseline="0" dirty="0" smtClean="0">
                <a:ln>
                  <a:noFill/>
                </a:ln>
                <a:solidFill>
                  <a:srgbClr val="212529"/>
                </a:solidFill>
                <a:effectLst/>
                <a:latin typeface="SFMono-Regular"/>
              </a:rPr>
              <a:t>, because &amp;&amp; combines two </a:t>
            </a:r>
            <a:r>
              <a:rPr kumimoji="0" lang="en-US" sz="2400" b="0" i="1" u="none" strike="noStrike" cap="none" normalizeH="0" baseline="0" dirty="0" err="1" smtClean="0">
                <a:ln>
                  <a:noFill/>
                </a:ln>
                <a:solidFill>
                  <a:srgbClr val="212529"/>
                </a:solidFill>
                <a:effectLst/>
                <a:latin typeface="SFMono-Regular"/>
              </a:rPr>
              <a:t>false</a:t>
            </a:r>
            <a:r>
              <a:rPr kumimoji="0" lang="en-US" sz="2400" b="0" i="0" u="none" strike="noStrike" cap="none" normalizeH="0" baseline="0" dirty="0" err="1" smtClean="0">
                <a:ln>
                  <a:noFill/>
                </a:ln>
                <a:solidFill>
                  <a:srgbClr val="212529"/>
                </a:solidFill>
                <a:effectLst/>
                <a:latin typeface="SFMono-Regular"/>
              </a:rPr>
              <a:t>s</a:t>
            </a:r>
            <a:r>
              <a:rPr kumimoji="0" lang="en-US" sz="2400" b="0" i="0" u="none" strike="noStrike" cap="none" normalizeH="0" baseline="0" dirty="0" smtClean="0">
                <a:ln>
                  <a:noFill/>
                </a:ln>
                <a:solidFill>
                  <a:srgbClr val="212529"/>
                </a:solidFill>
                <a:effectLst/>
                <a:latin typeface="SFMono-Regular"/>
              </a:rPr>
              <a:t> into </a:t>
            </a:r>
            <a:r>
              <a:rPr kumimoji="0" lang="en-US" sz="2400" b="0" i="1" u="none" strike="noStrike" cap="none" normalizeH="0" baseline="0" dirty="0" smtClean="0">
                <a:ln>
                  <a:noFill/>
                </a:ln>
                <a:solidFill>
                  <a:srgbClr val="212529"/>
                </a:solidFill>
                <a:effectLst/>
                <a:latin typeface="SFMono-Regular"/>
              </a:rPr>
              <a:t>false</a:t>
            </a:r>
            <a:r>
              <a:rPr kumimoji="0" lang="en-US" sz="2400" b="0" i="0" u="none" strike="noStrike" cap="none" normalizeH="0" baseline="0" dirty="0" smtClean="0">
                <a:ln>
                  <a:noFill/>
                </a:ln>
                <a:solidFill>
                  <a:srgbClr val="212529"/>
                </a:solidFill>
                <a:effectLst/>
                <a:latin typeface="SFMono-Regular"/>
              </a:rPr>
              <a: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529"/>
                </a:solidFill>
                <a:effectLst/>
                <a:latin typeface="SFMono-Regular"/>
              </a:rPr>
              <a:t>flour &gt;= 4 &amp;&amp; sugar &gt;= 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529"/>
                </a:solidFill>
                <a:effectLst/>
                <a:latin typeface="SFMono-Regular"/>
              </a:rPr>
              <a:t> ---------             --------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529"/>
                </a:solidFill>
                <a:effectLst/>
                <a:latin typeface="SFMono-Regular"/>
              </a:rPr>
              <a:t>false &amp;&amp; false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529"/>
                </a:solidFill>
                <a:effectLst/>
                <a:latin typeface="SFMono-Regular"/>
              </a:rPr>
              <a:t> ---------------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12529"/>
                </a:solidFill>
                <a:effectLst/>
                <a:latin typeface="SFMono-Regular"/>
              </a:rPr>
              <a:t>false </a:t>
            </a:r>
            <a:endParaRPr kumimoji="0" lang="en-US" sz="2400" b="0" i="0" u="none" strike="noStrike" cap="none" normalizeH="0" baseline="0" dirty="0" smtClean="0">
              <a:ln>
                <a:noFill/>
              </a:ln>
              <a:solidFill>
                <a:schemeClr val="tx1"/>
              </a:solidFill>
              <a:effectLst/>
            </a:endParaRPr>
          </a:p>
        </p:txBody>
      </p:sp>
      <p:sp>
        <p:nvSpPr>
          <p:cNvPr id="7" name="Rectangle 6"/>
          <p:cNvSpPr/>
          <p:nvPr/>
        </p:nvSpPr>
        <p:spPr>
          <a:xfrm>
            <a:off x="753625" y="4833258"/>
            <a:ext cx="11153672" cy="2246769"/>
          </a:xfrm>
          <a:prstGeom prst="rect">
            <a:avLst/>
          </a:prstGeom>
        </p:spPr>
        <p:txBody>
          <a:bodyPr wrap="square">
            <a:spAutoFit/>
          </a:bodyPr>
          <a:lstStyle/>
          <a:p>
            <a:pPr lvl="0" eaLnBrk="0" fontAlgn="base" hangingPunct="0">
              <a:spcBef>
                <a:spcPct val="0"/>
              </a:spcBef>
              <a:spcAft>
                <a:spcPct val="0"/>
              </a:spcAft>
              <a:buClrTx/>
            </a:pPr>
            <a:r>
              <a:rPr lang="en-US" sz="2000" dirty="0">
                <a:solidFill>
                  <a:srgbClr val="FF0000"/>
                </a:solidFill>
                <a:latin typeface="-apple-system"/>
              </a:rPr>
              <a:t>In fact, as soon as the first </a:t>
            </a:r>
            <a:r>
              <a:rPr lang="en-US" sz="2000" i="1" dirty="0" smtClean="0">
                <a:solidFill>
                  <a:srgbClr val="FF0000"/>
                </a:solidFill>
                <a:latin typeface="-apple-system"/>
              </a:rPr>
              <a:t>true </a:t>
            </a:r>
            <a:r>
              <a:rPr lang="en-US" sz="2000" dirty="0">
                <a:solidFill>
                  <a:srgbClr val="FF0000"/>
                </a:solidFill>
                <a:latin typeface="-apple-system"/>
              </a:rPr>
              <a:t> is detected, you know that the entire expression must be </a:t>
            </a:r>
            <a:r>
              <a:rPr lang="en-US" sz="2000" i="1" dirty="0" smtClean="0">
                <a:solidFill>
                  <a:srgbClr val="FF0000"/>
                </a:solidFill>
                <a:latin typeface="-apple-system"/>
              </a:rPr>
              <a:t>true</a:t>
            </a:r>
            <a:r>
              <a:rPr lang="en-US" sz="2000" dirty="0" smtClean="0">
                <a:solidFill>
                  <a:srgbClr val="FF0000"/>
                </a:solidFill>
                <a:latin typeface="-apple-system"/>
              </a:rPr>
              <a:t>,</a:t>
            </a:r>
            <a:r>
              <a:rPr lang="en-US" sz="2000" dirty="0">
                <a:solidFill>
                  <a:srgbClr val="FF0000"/>
                </a:solidFill>
                <a:latin typeface="-apple-system"/>
              </a:rPr>
              <a:t> because </a:t>
            </a:r>
            <a:r>
              <a:rPr lang="en-US" sz="2000" i="1" dirty="0" smtClean="0">
                <a:solidFill>
                  <a:srgbClr val="FF0000"/>
                </a:solidFill>
                <a:latin typeface="-apple-system"/>
              </a:rPr>
              <a:t>true OR</a:t>
            </a:r>
            <a:r>
              <a:rPr lang="en-US" sz="2000" dirty="0" smtClean="0">
                <a:solidFill>
                  <a:srgbClr val="FF0000"/>
                </a:solidFill>
                <a:latin typeface="-apple-system"/>
              </a:rPr>
              <a:t> </a:t>
            </a:r>
            <a:r>
              <a:rPr lang="en-US" sz="2000" dirty="0">
                <a:solidFill>
                  <a:srgbClr val="FF0000"/>
                </a:solidFill>
                <a:latin typeface="-apple-system"/>
              </a:rPr>
              <a:t>anything is </a:t>
            </a:r>
            <a:r>
              <a:rPr lang="en-US" sz="2000" i="1" dirty="0" smtClean="0">
                <a:solidFill>
                  <a:srgbClr val="FF0000"/>
                </a:solidFill>
                <a:latin typeface="-apple-system"/>
              </a:rPr>
              <a:t>true</a:t>
            </a:r>
            <a:r>
              <a:rPr lang="en-US" sz="2000" dirty="0" smtClean="0">
                <a:solidFill>
                  <a:srgbClr val="FF0000"/>
                </a:solidFill>
                <a:latin typeface="-apple-system"/>
              </a:rPr>
              <a:t>.</a:t>
            </a:r>
            <a:endParaRPr lang="en-US" sz="2000" dirty="0">
              <a:solidFill>
                <a:srgbClr val="FF0000"/>
              </a:solidFill>
            </a:endParaRPr>
          </a:p>
          <a:p>
            <a:pPr lvl="0" algn="ctr" eaLnBrk="0" fontAlgn="base" hangingPunct="0">
              <a:spcBef>
                <a:spcPct val="0"/>
              </a:spcBef>
              <a:spcAft>
                <a:spcPct val="0"/>
              </a:spcAft>
              <a:buClrTx/>
            </a:pPr>
            <a:r>
              <a:rPr lang="en-US" sz="2000" dirty="0">
                <a:solidFill>
                  <a:srgbClr val="FF0000"/>
                </a:solidFill>
                <a:latin typeface="SFMono-Regular"/>
              </a:rPr>
              <a:t>flour &gt;= 4 </a:t>
            </a:r>
            <a:r>
              <a:rPr lang="en-US" sz="2000" dirty="0" smtClean="0">
                <a:solidFill>
                  <a:srgbClr val="FF0000"/>
                </a:solidFill>
                <a:latin typeface="SFMono-Regular"/>
              </a:rPr>
              <a:t>|| </a:t>
            </a:r>
            <a:r>
              <a:rPr lang="en-US" sz="2000" dirty="0">
                <a:solidFill>
                  <a:srgbClr val="FF0000"/>
                </a:solidFill>
                <a:latin typeface="SFMono-Regular"/>
              </a:rPr>
              <a:t>sugar &gt;= 2</a:t>
            </a:r>
            <a:br>
              <a:rPr lang="en-US" sz="2000" dirty="0">
                <a:solidFill>
                  <a:srgbClr val="FF0000"/>
                </a:solidFill>
                <a:latin typeface="SFMono-Regular"/>
              </a:rPr>
            </a:br>
            <a:r>
              <a:rPr lang="en-US" sz="2000" dirty="0">
                <a:solidFill>
                  <a:srgbClr val="FF0000"/>
                </a:solidFill>
                <a:latin typeface="SFMono-Regular"/>
              </a:rPr>
              <a:t>--------- ------------</a:t>
            </a:r>
            <a:br>
              <a:rPr lang="en-US" sz="2000" dirty="0">
                <a:solidFill>
                  <a:srgbClr val="FF0000"/>
                </a:solidFill>
                <a:latin typeface="SFMono-Regular"/>
              </a:rPr>
            </a:br>
            <a:r>
              <a:rPr lang="en-US" sz="2000" dirty="0" smtClean="0">
                <a:solidFill>
                  <a:srgbClr val="FF0000"/>
                </a:solidFill>
                <a:latin typeface="SFMono-Regular"/>
              </a:rPr>
              <a:t>                 true     || does </a:t>
            </a:r>
            <a:r>
              <a:rPr lang="en-US" sz="2000" dirty="0">
                <a:solidFill>
                  <a:srgbClr val="FF0000"/>
                </a:solidFill>
                <a:latin typeface="SFMono-Regular"/>
              </a:rPr>
              <a:t>not matter</a:t>
            </a:r>
            <a:br>
              <a:rPr lang="en-US" sz="2000" dirty="0">
                <a:solidFill>
                  <a:srgbClr val="FF0000"/>
                </a:solidFill>
                <a:latin typeface="SFMono-Regular"/>
              </a:rPr>
            </a:br>
            <a:r>
              <a:rPr lang="en-US" sz="2000" dirty="0">
                <a:solidFill>
                  <a:srgbClr val="FF0000"/>
                </a:solidFill>
                <a:latin typeface="SFMono-Regular"/>
              </a:rPr>
              <a:t>---------------</a:t>
            </a:r>
            <a:br>
              <a:rPr lang="en-US" sz="2000" dirty="0">
                <a:solidFill>
                  <a:srgbClr val="FF0000"/>
                </a:solidFill>
                <a:latin typeface="SFMono-Regular"/>
              </a:rPr>
            </a:br>
            <a:r>
              <a:rPr lang="en-US" sz="2000" dirty="0" smtClean="0">
                <a:solidFill>
                  <a:srgbClr val="FF0000"/>
                </a:solidFill>
                <a:latin typeface="SFMono-Regular"/>
              </a:rPr>
              <a:t>true</a:t>
            </a:r>
            <a:endParaRPr lang="en-US" sz="2000" dirty="0">
              <a:solidFill>
                <a:srgbClr val="FF0000"/>
              </a:solidFill>
            </a:endParaRPr>
          </a:p>
        </p:txBody>
      </p:sp>
    </p:spTree>
    <p:extLst>
      <p:ext uri="{BB962C8B-B14F-4D97-AF65-F5344CB8AC3E}">
        <p14:creationId xmlns:p14="http://schemas.microsoft.com/office/powerpoint/2010/main" val="32832306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87"/>
          <p:cNvPicPr preferRelativeResize="0"/>
          <p:nvPr/>
        </p:nvPicPr>
        <p:blipFill rotWithShape="1">
          <a:blip r:embed="rId3">
            <a:alphaModFix/>
          </a:blip>
          <a:srcRect l="27699" t="36212" r="27385" b="8939"/>
          <a:stretch/>
        </p:blipFill>
        <p:spPr>
          <a:xfrm>
            <a:off x="187008" y="259753"/>
            <a:ext cx="5476010" cy="3761509"/>
          </a:xfrm>
          <a:prstGeom prst="rect">
            <a:avLst/>
          </a:prstGeom>
          <a:noFill/>
          <a:ln>
            <a:noFill/>
          </a:ln>
        </p:spPr>
      </p:pic>
      <p:pic>
        <p:nvPicPr>
          <p:cNvPr id="538" name="Google Shape;538;p87"/>
          <p:cNvPicPr preferRelativeResize="0"/>
          <p:nvPr/>
        </p:nvPicPr>
        <p:blipFill rotWithShape="1">
          <a:blip r:embed="rId4">
            <a:alphaModFix/>
          </a:blip>
          <a:srcRect l="27357" t="35454" r="26704" b="8788"/>
          <a:stretch/>
        </p:blipFill>
        <p:spPr>
          <a:xfrm>
            <a:off x="5974796" y="374055"/>
            <a:ext cx="5600700" cy="3595272"/>
          </a:xfrm>
          <a:prstGeom prst="rect">
            <a:avLst/>
          </a:prstGeom>
          <a:noFill/>
          <a:ln>
            <a:noFill/>
          </a:ln>
        </p:spPr>
      </p:pic>
      <p:pic>
        <p:nvPicPr>
          <p:cNvPr id="539" name="Google Shape;539;p87"/>
          <p:cNvPicPr preferRelativeResize="0"/>
          <p:nvPr/>
        </p:nvPicPr>
        <p:blipFill rotWithShape="1">
          <a:blip r:embed="rId5">
            <a:alphaModFix/>
          </a:blip>
          <a:srcRect l="27357" t="36515" r="26278" b="16364"/>
          <a:stretch/>
        </p:blipFill>
        <p:spPr>
          <a:xfrm>
            <a:off x="2982188" y="4260285"/>
            <a:ext cx="5652654" cy="238991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88" descr="https://media.geeksforgeeks.org/wp-content/uploads/20191118171408/If-statement-GeeksforGeeks1.jpg"/>
          <p:cNvPicPr preferRelativeResize="0"/>
          <p:nvPr/>
        </p:nvPicPr>
        <p:blipFill rotWithShape="1">
          <a:blip r:embed="rId3">
            <a:alphaModFix/>
          </a:blip>
          <a:srcRect/>
          <a:stretch/>
        </p:blipFill>
        <p:spPr>
          <a:xfrm>
            <a:off x="155574" y="106407"/>
            <a:ext cx="6785553" cy="6743225"/>
          </a:xfrm>
          <a:prstGeom prst="rect">
            <a:avLst/>
          </a:prstGeom>
          <a:noFill/>
          <a:ln>
            <a:noFill/>
          </a:ln>
        </p:spPr>
      </p:pic>
      <p:pic>
        <p:nvPicPr>
          <p:cNvPr id="545" name="Google Shape;545;p88" descr="Lightbox"/>
          <p:cNvPicPr preferRelativeResize="0"/>
          <p:nvPr/>
        </p:nvPicPr>
        <p:blipFill rotWithShape="1">
          <a:blip r:embed="rId4">
            <a:alphaModFix/>
          </a:blip>
          <a:srcRect/>
          <a:stretch/>
        </p:blipFill>
        <p:spPr>
          <a:xfrm>
            <a:off x="7086371" y="582922"/>
            <a:ext cx="4975203" cy="5610061"/>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89" descr="Lightbox"/>
          <p:cNvPicPr preferRelativeResize="0"/>
          <p:nvPr/>
        </p:nvPicPr>
        <p:blipFill rotWithShape="1">
          <a:blip r:embed="rId3">
            <a:alphaModFix/>
          </a:blip>
          <a:srcRect/>
          <a:stretch/>
        </p:blipFill>
        <p:spPr>
          <a:xfrm>
            <a:off x="7626704" y="129186"/>
            <a:ext cx="4095750" cy="4914901"/>
          </a:xfrm>
          <a:prstGeom prst="rect">
            <a:avLst/>
          </a:prstGeom>
          <a:noFill/>
          <a:ln>
            <a:noFill/>
          </a:ln>
        </p:spPr>
      </p:pic>
      <p:sp>
        <p:nvSpPr>
          <p:cNvPr id="551" name="Google Shape;551;p89"/>
          <p:cNvSpPr/>
          <p:nvPr/>
        </p:nvSpPr>
        <p:spPr>
          <a:xfrm>
            <a:off x="-1" y="955969"/>
            <a:ext cx="7637319" cy="4003640"/>
          </a:xfrm>
          <a:prstGeom prst="rect">
            <a:avLst/>
          </a:prstGeom>
          <a:solidFill>
            <a:srgbClr val="FFFFFF"/>
          </a:solidFill>
          <a:ln>
            <a:noFill/>
          </a:ln>
        </p:spPr>
        <p:txBody>
          <a:bodyPr spcFirstLastPara="1" wrap="square" lIns="0" tIns="0" rIns="0" bIns="63475" anchor="ctr" anchorCtr="0">
            <a:noAutofit/>
          </a:bodyPr>
          <a:lstStyle/>
          <a:p>
            <a:pPr marL="0" marR="0" lvl="0" indent="0" algn="l" rtl="0">
              <a:lnSpc>
                <a:spcPct val="100000"/>
              </a:lnSpc>
              <a:spcBef>
                <a:spcPts val="0"/>
              </a:spcBef>
              <a:spcAft>
                <a:spcPts val="0"/>
              </a:spcAft>
              <a:buClr>
                <a:srgbClr val="00B050"/>
              </a:buClr>
              <a:buSzPts val="3200"/>
              <a:buFont typeface="Arial"/>
              <a:buNone/>
            </a:pPr>
            <a:r>
              <a:rPr lang="en-US" sz="3200" b="1" i="0" u="none" strike="noStrike" cap="none">
                <a:solidFill>
                  <a:srgbClr val="00B050"/>
                </a:solidFill>
                <a:latin typeface="Arial"/>
                <a:ea typeface="Arial"/>
                <a:cs typeface="Arial"/>
                <a:sym typeface="Arial"/>
              </a:rPr>
              <a:t>Syntax:</a:t>
            </a:r>
            <a:r>
              <a:rPr lang="en-US" sz="3200" b="0" i="0" u="none" strike="noStrike" cap="none">
                <a:solidFill>
                  <a:srgbClr val="00B050"/>
                </a:solidFill>
                <a:latin typeface="Arial"/>
                <a:ea typeface="Arial"/>
                <a:cs typeface="Arial"/>
                <a:sym typeface="Arial"/>
              </a:rPr>
              <a:t> </a:t>
            </a:r>
            <a:br>
              <a:rPr lang="en-US" sz="3200" b="0" i="0" u="none" strike="noStrike" cap="none">
                <a:solidFill>
                  <a:srgbClr val="00B050"/>
                </a:solidFill>
                <a:latin typeface="Arial"/>
                <a:ea typeface="Arial"/>
                <a:cs typeface="Arial"/>
                <a:sym typeface="Arial"/>
              </a:rPr>
            </a:br>
            <a:r>
              <a:rPr lang="en-US" sz="3200" b="0" i="0" u="none" strike="noStrike" cap="none">
                <a:solidFill>
                  <a:srgbClr val="00B050"/>
                </a:solidFill>
                <a:latin typeface="Arial"/>
                <a:ea typeface="Arial"/>
                <a:cs typeface="Arial"/>
                <a:sym typeface="Arial"/>
              </a:rPr>
              <a:t> </a:t>
            </a:r>
            <a:endParaRPr sz="3200" b="0" i="0" u="none" strike="noStrike" cap="none">
              <a:solidFill>
                <a:srgbClr val="00B050"/>
              </a:solidFill>
              <a:latin typeface="Consolas"/>
              <a:ea typeface="Consolas"/>
              <a:cs typeface="Consolas"/>
              <a:sym typeface="Consolas"/>
            </a:endParaRPr>
          </a:p>
          <a:p>
            <a:pPr marL="0" marR="0" lvl="0" indent="0" algn="l" rtl="0">
              <a:lnSpc>
                <a:spcPct val="100000"/>
              </a:lnSpc>
              <a:spcBef>
                <a:spcPts val="0"/>
              </a:spcBef>
              <a:spcAft>
                <a:spcPts val="0"/>
              </a:spcAft>
              <a:buClr>
                <a:srgbClr val="00B050"/>
              </a:buClr>
              <a:buSzPts val="2400"/>
              <a:buFont typeface="Consolas"/>
              <a:buNone/>
            </a:pPr>
            <a:r>
              <a:rPr lang="en-US" sz="2400" b="0" i="0" u="none" strike="noStrike" cap="none">
                <a:solidFill>
                  <a:srgbClr val="00B050"/>
                </a:solidFill>
                <a:latin typeface="Consolas"/>
                <a:ea typeface="Consolas"/>
                <a:cs typeface="Consolas"/>
                <a:sym typeface="Consolas"/>
              </a:rPr>
              <a:t>if (condition)</a:t>
            </a:r>
            <a:endParaRPr/>
          </a:p>
          <a:p>
            <a:pPr marL="0" marR="0" lvl="0" indent="0" algn="l" rtl="0">
              <a:lnSpc>
                <a:spcPct val="100000"/>
              </a:lnSpc>
              <a:spcBef>
                <a:spcPts val="0"/>
              </a:spcBef>
              <a:spcAft>
                <a:spcPts val="0"/>
              </a:spcAft>
              <a:buClr>
                <a:srgbClr val="00B050"/>
              </a:buClr>
              <a:buSzPts val="2400"/>
              <a:buFont typeface="Consolas"/>
              <a:buNone/>
            </a:pPr>
            <a:r>
              <a:rPr lang="en-US" sz="2400" b="0" i="0" u="none" strike="noStrike" cap="none">
                <a:solidFill>
                  <a:srgbClr val="00B050"/>
                </a:solidFill>
                <a:latin typeface="Consolas"/>
                <a:ea typeface="Consolas"/>
                <a:cs typeface="Consolas"/>
                <a:sym typeface="Consolas"/>
              </a:rPr>
              <a:t> { </a:t>
            </a:r>
            <a:endParaRPr/>
          </a:p>
          <a:p>
            <a:pPr marL="0" marR="0" lvl="0" indent="0" algn="l" rtl="0">
              <a:lnSpc>
                <a:spcPct val="100000"/>
              </a:lnSpc>
              <a:spcBef>
                <a:spcPts val="0"/>
              </a:spcBef>
              <a:spcAft>
                <a:spcPts val="0"/>
              </a:spcAft>
              <a:buClr>
                <a:srgbClr val="00B050"/>
              </a:buClr>
              <a:buSzPts val="2400"/>
              <a:buFont typeface="Consolas"/>
              <a:buNone/>
            </a:pPr>
            <a:r>
              <a:rPr lang="en-US" sz="2400" b="0" i="0" u="none" strike="noStrike" cap="none">
                <a:solidFill>
                  <a:srgbClr val="00B050"/>
                </a:solidFill>
                <a:latin typeface="Consolas"/>
                <a:ea typeface="Consolas"/>
                <a:cs typeface="Consolas"/>
                <a:sym typeface="Consolas"/>
              </a:rPr>
              <a:t> // Executes this block if  condition is true </a:t>
            </a:r>
            <a:endParaRPr/>
          </a:p>
          <a:p>
            <a:pPr marL="0" marR="0" lvl="0" indent="0" algn="l" rtl="0">
              <a:lnSpc>
                <a:spcPct val="100000"/>
              </a:lnSpc>
              <a:spcBef>
                <a:spcPts val="0"/>
              </a:spcBef>
              <a:spcAft>
                <a:spcPts val="0"/>
              </a:spcAft>
              <a:buClr>
                <a:srgbClr val="00B050"/>
              </a:buClr>
              <a:buSzPts val="2400"/>
              <a:buFont typeface="Consolas"/>
              <a:buNone/>
            </a:pPr>
            <a:r>
              <a:rPr lang="en-US" sz="2400" b="0" i="0" u="none" strike="noStrike" cap="none">
                <a:solidFill>
                  <a:srgbClr val="00B050"/>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00B050"/>
              </a:buClr>
              <a:buSzPts val="2400"/>
              <a:buFont typeface="Consolas"/>
              <a:buNone/>
            </a:pPr>
            <a:r>
              <a:rPr lang="en-US" sz="2400" b="0" i="0" u="none" strike="noStrike" cap="none">
                <a:solidFill>
                  <a:srgbClr val="00B050"/>
                </a:solidFill>
                <a:latin typeface="Consolas"/>
                <a:ea typeface="Consolas"/>
                <a:cs typeface="Consolas"/>
                <a:sym typeface="Consolas"/>
              </a:rPr>
              <a:t> else</a:t>
            </a:r>
            <a:endParaRPr/>
          </a:p>
          <a:p>
            <a:pPr marL="0" marR="0" lvl="0" indent="0" algn="l" rtl="0">
              <a:lnSpc>
                <a:spcPct val="100000"/>
              </a:lnSpc>
              <a:spcBef>
                <a:spcPts val="0"/>
              </a:spcBef>
              <a:spcAft>
                <a:spcPts val="0"/>
              </a:spcAft>
              <a:buClr>
                <a:srgbClr val="00B050"/>
              </a:buClr>
              <a:buSzPts val="2400"/>
              <a:buFont typeface="Consolas"/>
              <a:buNone/>
            </a:pPr>
            <a:r>
              <a:rPr lang="en-US" sz="2400" b="0" i="0" u="none" strike="noStrike" cap="none">
                <a:solidFill>
                  <a:srgbClr val="00B050"/>
                </a:solidFill>
                <a:latin typeface="Consolas"/>
                <a:ea typeface="Consolas"/>
                <a:cs typeface="Consolas"/>
                <a:sym typeface="Consolas"/>
              </a:rPr>
              <a:t> { </a:t>
            </a:r>
            <a:endParaRPr/>
          </a:p>
          <a:p>
            <a:pPr marL="0" marR="0" lvl="0" indent="0" algn="l" rtl="0">
              <a:lnSpc>
                <a:spcPct val="100000"/>
              </a:lnSpc>
              <a:spcBef>
                <a:spcPts val="0"/>
              </a:spcBef>
              <a:spcAft>
                <a:spcPts val="0"/>
              </a:spcAft>
              <a:buClr>
                <a:srgbClr val="00B050"/>
              </a:buClr>
              <a:buSzPts val="2400"/>
              <a:buFont typeface="Consolas"/>
              <a:buNone/>
            </a:pPr>
            <a:r>
              <a:rPr lang="en-US" sz="2400" b="0" i="0" u="none" strike="noStrike" cap="none">
                <a:solidFill>
                  <a:srgbClr val="00B050"/>
                </a:solidFill>
                <a:latin typeface="Consolas"/>
                <a:ea typeface="Consolas"/>
                <a:cs typeface="Consolas"/>
                <a:sym typeface="Consolas"/>
              </a:rPr>
              <a:t> // Executes this block if condition is false }</a:t>
            </a:r>
            <a:r>
              <a:rPr lang="en-US" sz="2400" b="0" i="0" u="none" strike="noStrike" cap="none">
                <a:solidFill>
                  <a:srgbClr val="00B050"/>
                </a:solidFill>
                <a:latin typeface="Arial"/>
                <a:ea typeface="Arial"/>
                <a:cs typeface="Arial"/>
                <a:sym typeface="Arial"/>
              </a:rPr>
              <a:t> </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90" descr="Lightbox"/>
          <p:cNvPicPr preferRelativeResize="0"/>
          <p:nvPr/>
        </p:nvPicPr>
        <p:blipFill rotWithShape="1">
          <a:blip r:embed="rId3">
            <a:alphaModFix/>
          </a:blip>
          <a:srcRect/>
          <a:stretch/>
        </p:blipFill>
        <p:spPr>
          <a:xfrm>
            <a:off x="7876354" y="145501"/>
            <a:ext cx="4171661" cy="6438900"/>
          </a:xfrm>
          <a:prstGeom prst="rect">
            <a:avLst/>
          </a:prstGeom>
          <a:noFill/>
          <a:ln>
            <a:noFill/>
          </a:ln>
        </p:spPr>
      </p:pic>
      <p:pic>
        <p:nvPicPr>
          <p:cNvPr id="557" name="Google Shape;557;p90" descr="C/C++ if else if ladder with Examples - GeeksforGeeks"/>
          <p:cNvPicPr preferRelativeResize="0"/>
          <p:nvPr/>
        </p:nvPicPr>
        <p:blipFill rotWithShape="1">
          <a:blip r:embed="rId4">
            <a:alphaModFix/>
          </a:blip>
          <a:srcRect/>
          <a:stretch/>
        </p:blipFill>
        <p:spPr>
          <a:xfrm>
            <a:off x="155575" y="207816"/>
            <a:ext cx="6400800" cy="658669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91" descr="Lightbox"/>
          <p:cNvPicPr preferRelativeResize="0"/>
          <p:nvPr/>
        </p:nvPicPr>
        <p:blipFill rotWithShape="1">
          <a:blip r:embed="rId3">
            <a:alphaModFix/>
          </a:blip>
          <a:srcRect/>
          <a:stretch/>
        </p:blipFill>
        <p:spPr>
          <a:xfrm>
            <a:off x="6597995" y="187052"/>
            <a:ext cx="5267325" cy="6527079"/>
          </a:xfrm>
          <a:prstGeom prst="rect">
            <a:avLst/>
          </a:prstGeom>
          <a:noFill/>
          <a:ln>
            <a:noFill/>
          </a:ln>
        </p:spPr>
      </p:pic>
      <p:pic>
        <p:nvPicPr>
          <p:cNvPr id="563" name="Google Shape;563;p91"/>
          <p:cNvPicPr preferRelativeResize="0"/>
          <p:nvPr/>
        </p:nvPicPr>
        <p:blipFill rotWithShape="1">
          <a:blip r:embed="rId4">
            <a:alphaModFix/>
          </a:blip>
          <a:srcRect l="20199" t="21364" r="20226" b="13029"/>
          <a:stretch/>
        </p:blipFill>
        <p:spPr>
          <a:xfrm>
            <a:off x="69130" y="1506682"/>
            <a:ext cx="6435551" cy="4707084"/>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92"/>
          <p:cNvPicPr preferRelativeResize="0"/>
          <p:nvPr/>
        </p:nvPicPr>
        <p:blipFill rotWithShape="1">
          <a:blip r:embed="rId3">
            <a:alphaModFix/>
          </a:blip>
          <a:srcRect l="12443" t="3938" r="12557" b="5454"/>
          <a:stretch/>
        </p:blipFill>
        <p:spPr>
          <a:xfrm>
            <a:off x="904009" y="124690"/>
            <a:ext cx="9757064" cy="6630368"/>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93"/>
          <p:cNvPicPr preferRelativeResize="0"/>
          <p:nvPr/>
        </p:nvPicPr>
        <p:blipFill rotWithShape="1">
          <a:blip r:embed="rId3">
            <a:alphaModFix/>
          </a:blip>
          <a:srcRect l="12272" t="4241" r="12045" b="6818"/>
          <a:stretch/>
        </p:blipFill>
        <p:spPr>
          <a:xfrm>
            <a:off x="852055" y="104610"/>
            <a:ext cx="9996054" cy="6607752"/>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94"/>
          <p:cNvPicPr preferRelativeResize="0"/>
          <p:nvPr/>
        </p:nvPicPr>
        <p:blipFill rotWithShape="1">
          <a:blip r:embed="rId3">
            <a:alphaModFix/>
          </a:blip>
          <a:srcRect l="27784" t="35758" r="28835" b="12576"/>
          <a:stretch/>
        </p:blipFill>
        <p:spPr>
          <a:xfrm>
            <a:off x="533562" y="143533"/>
            <a:ext cx="9732656" cy="6520306"/>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95"/>
          <p:cNvPicPr preferRelativeResize="0"/>
          <p:nvPr/>
        </p:nvPicPr>
        <p:blipFill rotWithShape="1">
          <a:blip r:embed="rId3">
            <a:alphaModFix/>
          </a:blip>
          <a:srcRect l="27443" t="34394" r="27727" b="11666"/>
          <a:stretch/>
        </p:blipFill>
        <p:spPr>
          <a:xfrm>
            <a:off x="1012238" y="265935"/>
            <a:ext cx="9461798" cy="6403804"/>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96"/>
          <p:cNvPicPr preferRelativeResize="0"/>
          <p:nvPr/>
        </p:nvPicPr>
        <p:blipFill rotWithShape="1">
          <a:blip r:embed="rId3">
            <a:alphaModFix/>
          </a:blip>
          <a:srcRect/>
          <a:stretch/>
        </p:blipFill>
        <p:spPr>
          <a:xfrm>
            <a:off x="-1141" y="533400"/>
            <a:ext cx="12290322" cy="577215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49"/>
          <p:cNvPicPr preferRelativeResize="0"/>
          <p:nvPr/>
        </p:nvPicPr>
        <p:blipFill rotWithShape="1">
          <a:blip r:embed="rId3">
            <a:alphaModFix/>
          </a:blip>
          <a:srcRect l="26931" t="25606" r="26108" b="40455"/>
          <a:stretch/>
        </p:blipFill>
        <p:spPr>
          <a:xfrm>
            <a:off x="935183" y="108607"/>
            <a:ext cx="10851352" cy="4411438"/>
          </a:xfrm>
          <a:prstGeom prst="rect">
            <a:avLst/>
          </a:prstGeom>
          <a:noFill/>
          <a:ln>
            <a:noFill/>
          </a:ln>
        </p:spPr>
      </p:pic>
      <p:sp>
        <p:nvSpPr>
          <p:cNvPr id="316" name="Google Shape;316;p49"/>
          <p:cNvSpPr txBox="1"/>
          <p:nvPr/>
        </p:nvSpPr>
        <p:spPr>
          <a:xfrm>
            <a:off x="5870867" y="3190009"/>
            <a:ext cx="45967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rgbClr val="FF0000"/>
                </a:solidFill>
                <a:latin typeface="Calibri"/>
                <a:ea typeface="Calibri"/>
                <a:cs typeface="Calibri"/>
                <a:sym typeface="Calibri"/>
              </a:rPr>
              <a:t>Initialization Only Once in life time</a:t>
            </a:r>
            <a:endParaRPr sz="2400" b="1" u="sng">
              <a:solidFill>
                <a:srgbClr val="FF0000"/>
              </a:solidFill>
              <a:latin typeface="Calibri"/>
              <a:ea typeface="Calibri"/>
              <a:cs typeface="Calibri"/>
              <a:sym typeface="Calibri"/>
            </a:endParaRPr>
          </a:p>
        </p:txBody>
      </p:sp>
      <p:sp>
        <p:nvSpPr>
          <p:cNvPr id="317" name="Google Shape;317;p49"/>
          <p:cNvSpPr txBox="1"/>
          <p:nvPr/>
        </p:nvSpPr>
        <p:spPr>
          <a:xfrm>
            <a:off x="3200400" y="4083628"/>
            <a:ext cx="62577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rgbClr val="FF0000"/>
                </a:solidFill>
                <a:latin typeface="Calibri"/>
                <a:ea typeface="Calibri"/>
                <a:cs typeface="Calibri"/>
                <a:sym typeface="Calibri"/>
              </a:rPr>
              <a:t>Assignment done many in life time of a variable</a:t>
            </a:r>
            <a:endParaRPr sz="2400" b="1" u="sng">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97"/>
          <p:cNvPicPr preferRelativeResize="0"/>
          <p:nvPr/>
        </p:nvPicPr>
        <p:blipFill rotWithShape="1">
          <a:blip r:embed="rId3">
            <a:alphaModFix/>
          </a:blip>
          <a:srcRect/>
          <a:stretch/>
        </p:blipFill>
        <p:spPr>
          <a:xfrm>
            <a:off x="533400" y="-64478"/>
            <a:ext cx="11125200" cy="6846277"/>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98" descr="For Loop in C with Example - YOC"/>
          <p:cNvPicPr preferRelativeResize="0"/>
          <p:nvPr/>
        </p:nvPicPr>
        <p:blipFill rotWithShape="1">
          <a:blip r:embed="rId3">
            <a:alphaModFix/>
          </a:blip>
          <a:srcRect/>
          <a:stretch/>
        </p:blipFill>
        <p:spPr>
          <a:xfrm>
            <a:off x="2492380" y="1628249"/>
            <a:ext cx="6787087" cy="3371851"/>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9"/>
          <p:cNvSpPr/>
          <p:nvPr/>
        </p:nvSpPr>
        <p:spPr>
          <a:xfrm>
            <a:off x="2904065" y="452609"/>
            <a:ext cx="6096000" cy="258532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An Unsigned char example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#include &lt;stdio.h&gt;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int main()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unsigned char i;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for (i = 0; i &lt; 256; i++)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printf(“%d  \n”,i );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return 0;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604" name="Google Shape;604;p99"/>
          <p:cNvSpPr/>
          <p:nvPr/>
        </p:nvSpPr>
        <p:spPr>
          <a:xfrm>
            <a:off x="2768600" y="3117075"/>
            <a:ext cx="3437467" cy="418043"/>
          </a:xfrm>
          <a:prstGeom prst="rect">
            <a:avLst/>
          </a:prstGeom>
          <a:solidFill>
            <a:srgbClr val="E0E0E0"/>
          </a:solidFill>
          <a:ln>
            <a:noFill/>
          </a:ln>
        </p:spPr>
        <p:txBody>
          <a:bodyPr spcFirstLastPara="1" wrap="square" lIns="0" tIns="0" rIns="0" bIns="63475" anchor="ctr" anchorCtr="0">
            <a:noAutofit/>
          </a:bodyPr>
          <a:lstStyle/>
          <a:p>
            <a:pPr marL="0" marR="0" lvl="0" indent="0" algn="l" rtl="0">
              <a:lnSpc>
                <a:spcPct val="100000"/>
              </a:lnSpc>
              <a:spcBef>
                <a:spcPts val="0"/>
              </a:spcBef>
              <a:spcAft>
                <a:spcPts val="0"/>
              </a:spcAft>
              <a:buClr>
                <a:schemeClr val="dk1"/>
              </a:buClr>
              <a:buSzPts val="1200"/>
              <a:buFont typeface="Roboto"/>
              <a:buNone/>
            </a:pPr>
            <a:r>
              <a:rPr lang="en-US" sz="1200" b="1" i="0" u="none" strike="noStrike" cap="none">
                <a:solidFill>
                  <a:schemeClr val="dk1"/>
                </a:solidFill>
                <a:latin typeface="Roboto"/>
                <a:ea typeface="Roboto"/>
                <a:cs typeface="Roboto"/>
                <a:sym typeface="Roboto"/>
              </a:rPr>
              <a:t>Output:</a:t>
            </a:r>
            <a:endParaRPr/>
          </a:p>
          <a:p>
            <a:pPr marL="0" marR="0" lvl="0" indent="0" algn="l" rtl="0">
              <a:lnSpc>
                <a:spcPct val="100000"/>
              </a:lnSpc>
              <a:spcBef>
                <a:spcPts val="0"/>
              </a:spcBef>
              <a:spcAft>
                <a:spcPts val="0"/>
              </a:spcAft>
              <a:buClr>
                <a:schemeClr val="dk1"/>
              </a:buClr>
              <a:buSzPts val="1100"/>
              <a:buFont typeface="Consolas"/>
              <a:buNone/>
            </a:pPr>
            <a:r>
              <a:rPr lang="en-US" sz="1100" b="0" i="0" u="none" strike="noStrike" cap="none">
                <a:solidFill>
                  <a:schemeClr val="dk1"/>
                </a:solidFill>
                <a:latin typeface="Consolas"/>
                <a:ea typeface="Consolas"/>
                <a:cs typeface="Consolas"/>
                <a:sym typeface="Consolas"/>
              </a:rPr>
              <a:t> Infinite Loop</a:t>
            </a:r>
            <a:r>
              <a:rPr lang="en-US"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100"/>
          <p:cNvPicPr preferRelativeResize="0"/>
          <p:nvPr/>
        </p:nvPicPr>
        <p:blipFill rotWithShape="1">
          <a:blip r:embed="rId3">
            <a:alphaModFix/>
          </a:blip>
          <a:srcRect/>
          <a:stretch/>
        </p:blipFill>
        <p:spPr>
          <a:xfrm>
            <a:off x="781050" y="5862"/>
            <a:ext cx="10877550" cy="6693876"/>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101"/>
          <p:cNvPicPr preferRelativeResize="0"/>
          <p:nvPr/>
        </p:nvPicPr>
        <p:blipFill rotWithShape="1">
          <a:blip r:embed="rId3">
            <a:alphaModFix/>
          </a:blip>
          <a:srcRect/>
          <a:stretch/>
        </p:blipFill>
        <p:spPr>
          <a:xfrm>
            <a:off x="1" y="744954"/>
            <a:ext cx="12001500" cy="5293895"/>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102"/>
          <p:cNvPicPr preferRelativeResize="0"/>
          <p:nvPr/>
        </p:nvPicPr>
        <p:blipFill rotWithShape="1">
          <a:blip r:embed="rId3">
            <a:alphaModFix/>
          </a:blip>
          <a:srcRect l="28465" t="29090" r="29091" b="26970"/>
          <a:stretch/>
        </p:blipFill>
        <p:spPr>
          <a:xfrm>
            <a:off x="405245" y="210031"/>
            <a:ext cx="10220640" cy="5951778"/>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103"/>
          <p:cNvPicPr preferRelativeResize="0"/>
          <p:nvPr/>
        </p:nvPicPr>
        <p:blipFill rotWithShape="1">
          <a:blip r:embed="rId3">
            <a:alphaModFix/>
          </a:blip>
          <a:srcRect/>
          <a:stretch/>
        </p:blipFill>
        <p:spPr>
          <a:xfrm>
            <a:off x="436418" y="294094"/>
            <a:ext cx="11425382" cy="6044362"/>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05"/>
          <p:cNvSpPr/>
          <p:nvPr/>
        </p:nvSpPr>
        <p:spPr>
          <a:xfrm>
            <a:off x="1676400" y="2514600"/>
            <a:ext cx="8839200" cy="3877310"/>
          </a:xfrm>
          <a:custGeom>
            <a:avLst/>
            <a:gdLst/>
            <a:ahLst/>
            <a:cxnLst/>
            <a:rect l="l" t="t" r="r" b="b"/>
            <a:pathLst>
              <a:path w="8839200" h="3877310" extrusionOk="0">
                <a:moveTo>
                  <a:pt x="0" y="3877055"/>
                </a:moveTo>
                <a:lnTo>
                  <a:pt x="8839200" y="3877055"/>
                </a:lnTo>
                <a:lnTo>
                  <a:pt x="8839200" y="0"/>
                </a:lnTo>
                <a:lnTo>
                  <a:pt x="0" y="0"/>
                </a:lnTo>
                <a:lnTo>
                  <a:pt x="0" y="3877055"/>
                </a:lnTo>
                <a:close/>
              </a:path>
            </a:pathLst>
          </a:custGeom>
          <a:solidFill>
            <a:srgbClr val="C5D1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36" name="Google Shape;636;p105"/>
          <p:cNvGrpSpPr/>
          <p:nvPr/>
        </p:nvGrpSpPr>
        <p:grpSpPr>
          <a:xfrm>
            <a:off x="1524000" y="0"/>
            <a:ext cx="9144000" cy="6858000"/>
            <a:chOff x="0" y="0"/>
            <a:chExt cx="9144000" cy="6858000"/>
          </a:xfrm>
        </p:grpSpPr>
        <p:sp>
          <p:nvSpPr>
            <p:cNvPr id="637" name="Google Shape;637;p105"/>
            <p:cNvSpPr/>
            <p:nvPr/>
          </p:nvSpPr>
          <p:spPr>
            <a:xfrm>
              <a:off x="152400" y="6701028"/>
              <a:ext cx="8839200" cy="5080"/>
            </a:xfrm>
            <a:custGeom>
              <a:avLst/>
              <a:gdLst/>
              <a:ahLst/>
              <a:cxnLst/>
              <a:rect l="l" t="t" r="r" b="b"/>
              <a:pathLst>
                <a:path w="8839200" h="5079" extrusionOk="0">
                  <a:moveTo>
                    <a:pt x="0" y="4571"/>
                  </a:moveTo>
                  <a:lnTo>
                    <a:pt x="8839200" y="4571"/>
                  </a:lnTo>
                  <a:lnTo>
                    <a:pt x="8839200" y="0"/>
                  </a:lnTo>
                  <a:lnTo>
                    <a:pt x="0" y="0"/>
                  </a:lnTo>
                  <a:lnTo>
                    <a:pt x="0" y="4571"/>
                  </a:lnTo>
                  <a:close/>
                </a:path>
              </a:pathLst>
            </a:custGeom>
            <a:solidFill>
              <a:srgbClr val="C5D1D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105"/>
            <p:cNvSpPr/>
            <p:nvPr/>
          </p:nvSpPr>
          <p:spPr>
            <a:xfrm>
              <a:off x="0" y="0"/>
              <a:ext cx="9144000" cy="6858000"/>
            </a:xfrm>
            <a:custGeom>
              <a:avLst/>
              <a:gdLst/>
              <a:ahLst/>
              <a:cxnLst/>
              <a:rect l="l" t="t" r="r" b="b"/>
              <a:pathLst>
                <a:path w="9144000" h="6858000" extrusionOk="0">
                  <a:moveTo>
                    <a:pt x="9144000" y="0"/>
                  </a:moveTo>
                  <a:lnTo>
                    <a:pt x="152400" y="0"/>
                  </a:lnTo>
                  <a:lnTo>
                    <a:pt x="0" y="0"/>
                  </a:lnTo>
                  <a:lnTo>
                    <a:pt x="0" y="2514600"/>
                  </a:lnTo>
                  <a:lnTo>
                    <a:pt x="0" y="6858000"/>
                  </a:lnTo>
                  <a:lnTo>
                    <a:pt x="152400" y="6858000"/>
                  </a:lnTo>
                  <a:lnTo>
                    <a:pt x="152400" y="2514600"/>
                  </a:lnTo>
                  <a:lnTo>
                    <a:pt x="8991600" y="2514600"/>
                  </a:lnTo>
                  <a:lnTo>
                    <a:pt x="8991600" y="6858000"/>
                  </a:lnTo>
                  <a:lnTo>
                    <a:pt x="9143987" y="6858000"/>
                  </a:lnTo>
                  <a:lnTo>
                    <a:pt x="9143987" y="2514600"/>
                  </a:lnTo>
                  <a:lnTo>
                    <a:pt x="914400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105"/>
            <p:cNvSpPr/>
            <p:nvPr/>
          </p:nvSpPr>
          <p:spPr>
            <a:xfrm>
              <a:off x="146304" y="6391655"/>
              <a:ext cx="8833485" cy="309880"/>
            </a:xfrm>
            <a:custGeom>
              <a:avLst/>
              <a:gdLst/>
              <a:ahLst/>
              <a:cxnLst/>
              <a:rect l="l" t="t" r="r" b="b"/>
              <a:pathLst>
                <a:path w="8833485" h="309879" extrusionOk="0">
                  <a:moveTo>
                    <a:pt x="8833104" y="0"/>
                  </a:moveTo>
                  <a:lnTo>
                    <a:pt x="0" y="0"/>
                  </a:lnTo>
                  <a:lnTo>
                    <a:pt x="0" y="309372"/>
                  </a:lnTo>
                  <a:lnTo>
                    <a:pt x="8833104" y="309372"/>
                  </a:lnTo>
                  <a:lnTo>
                    <a:pt x="8833104" y="0"/>
                  </a:lnTo>
                  <a:close/>
                </a:path>
              </a:pathLst>
            </a:custGeom>
            <a:solidFill>
              <a:srgbClr val="8BACA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105"/>
            <p:cNvSpPr/>
            <p:nvPr/>
          </p:nvSpPr>
          <p:spPr>
            <a:xfrm>
              <a:off x="155447" y="2420111"/>
              <a:ext cx="8833485" cy="0"/>
            </a:xfrm>
            <a:custGeom>
              <a:avLst/>
              <a:gdLst/>
              <a:ahLst/>
              <a:cxnLst/>
              <a:rect l="l" t="t" r="r" b="b"/>
              <a:pathLst>
                <a:path w="8833485" h="120000" extrusionOk="0">
                  <a:moveTo>
                    <a:pt x="0" y="0"/>
                  </a:moveTo>
                  <a:lnTo>
                    <a:pt x="8833104" y="0"/>
                  </a:lnTo>
                </a:path>
              </a:pathLst>
            </a:custGeom>
            <a:noFill/>
            <a:ln w="12175" cap="flat" cmpd="sng">
              <a:solidFill>
                <a:srgbClr val="7A9799"/>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105"/>
            <p:cNvSpPr/>
            <p:nvPr/>
          </p:nvSpPr>
          <p:spPr>
            <a:xfrm>
              <a:off x="152400" y="152400"/>
              <a:ext cx="8833485" cy="6547484"/>
            </a:xfrm>
            <a:custGeom>
              <a:avLst/>
              <a:gdLst/>
              <a:ahLst/>
              <a:cxnLst/>
              <a:rect l="l" t="t" r="r" b="b"/>
              <a:pathLst>
                <a:path w="8833485" h="6547484" extrusionOk="0">
                  <a:moveTo>
                    <a:pt x="0" y="6547104"/>
                  </a:moveTo>
                  <a:lnTo>
                    <a:pt x="8833104" y="6547104"/>
                  </a:lnTo>
                  <a:lnTo>
                    <a:pt x="8833104" y="0"/>
                  </a:lnTo>
                  <a:lnTo>
                    <a:pt x="0" y="0"/>
                  </a:lnTo>
                  <a:lnTo>
                    <a:pt x="0" y="6547104"/>
                  </a:lnTo>
                  <a:close/>
                </a:path>
              </a:pathLst>
            </a:custGeom>
            <a:noFill/>
            <a:ln w="9525" cap="flat" cmpd="sng">
              <a:solidFill>
                <a:srgbClr val="7A97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105"/>
            <p:cNvSpPr/>
            <p:nvPr/>
          </p:nvSpPr>
          <p:spPr>
            <a:xfrm>
              <a:off x="4267200" y="2115311"/>
              <a:ext cx="609600" cy="609600"/>
            </a:xfrm>
            <a:custGeom>
              <a:avLst/>
              <a:gdLst/>
              <a:ahLst/>
              <a:cxnLst/>
              <a:rect l="l" t="t" r="r" b="b"/>
              <a:pathLst>
                <a:path w="609600" h="609600" extrusionOk="0">
                  <a:moveTo>
                    <a:pt x="609600" y="304800"/>
                  </a:moveTo>
                  <a:lnTo>
                    <a:pt x="605599" y="255384"/>
                  </a:lnTo>
                  <a:lnTo>
                    <a:pt x="594042" y="208483"/>
                  </a:lnTo>
                  <a:lnTo>
                    <a:pt x="575564" y="164757"/>
                  </a:lnTo>
                  <a:lnTo>
                    <a:pt x="550760" y="124815"/>
                  </a:lnTo>
                  <a:lnTo>
                    <a:pt x="520293" y="89306"/>
                  </a:lnTo>
                  <a:lnTo>
                    <a:pt x="484771" y="58826"/>
                  </a:lnTo>
                  <a:lnTo>
                    <a:pt x="444842" y="34036"/>
                  </a:lnTo>
                  <a:lnTo>
                    <a:pt x="401116" y="15544"/>
                  </a:lnTo>
                  <a:lnTo>
                    <a:pt x="354215" y="4000"/>
                  </a:lnTo>
                  <a:lnTo>
                    <a:pt x="304800" y="0"/>
                  </a:lnTo>
                  <a:lnTo>
                    <a:pt x="255371" y="4000"/>
                  </a:lnTo>
                  <a:lnTo>
                    <a:pt x="208470" y="15557"/>
                  </a:lnTo>
                  <a:lnTo>
                    <a:pt x="164744" y="34036"/>
                  </a:lnTo>
                  <a:lnTo>
                    <a:pt x="124815" y="58839"/>
                  </a:lnTo>
                  <a:lnTo>
                    <a:pt x="89293" y="89306"/>
                  </a:lnTo>
                  <a:lnTo>
                    <a:pt x="58826" y="124828"/>
                  </a:lnTo>
                  <a:lnTo>
                    <a:pt x="34023" y="164757"/>
                  </a:lnTo>
                  <a:lnTo>
                    <a:pt x="15544" y="208483"/>
                  </a:lnTo>
                  <a:lnTo>
                    <a:pt x="3987" y="255384"/>
                  </a:lnTo>
                  <a:lnTo>
                    <a:pt x="0" y="304800"/>
                  </a:lnTo>
                  <a:lnTo>
                    <a:pt x="3987" y="354228"/>
                  </a:lnTo>
                  <a:lnTo>
                    <a:pt x="15544" y="401129"/>
                  </a:lnTo>
                  <a:lnTo>
                    <a:pt x="34023" y="444855"/>
                  </a:lnTo>
                  <a:lnTo>
                    <a:pt x="58826" y="484784"/>
                  </a:lnTo>
                  <a:lnTo>
                    <a:pt x="89293" y="520306"/>
                  </a:lnTo>
                  <a:lnTo>
                    <a:pt x="124815" y="550773"/>
                  </a:lnTo>
                  <a:lnTo>
                    <a:pt x="164744" y="575576"/>
                  </a:lnTo>
                  <a:lnTo>
                    <a:pt x="208483" y="594055"/>
                  </a:lnTo>
                  <a:lnTo>
                    <a:pt x="255371" y="605612"/>
                  </a:lnTo>
                  <a:lnTo>
                    <a:pt x="304800" y="609600"/>
                  </a:lnTo>
                  <a:lnTo>
                    <a:pt x="354215" y="605612"/>
                  </a:lnTo>
                  <a:lnTo>
                    <a:pt x="401116" y="594055"/>
                  </a:lnTo>
                  <a:lnTo>
                    <a:pt x="444842" y="575576"/>
                  </a:lnTo>
                  <a:lnTo>
                    <a:pt x="484784" y="550773"/>
                  </a:lnTo>
                  <a:lnTo>
                    <a:pt x="520293" y="520306"/>
                  </a:lnTo>
                  <a:lnTo>
                    <a:pt x="550773" y="484784"/>
                  </a:lnTo>
                  <a:lnTo>
                    <a:pt x="575564" y="444855"/>
                  </a:lnTo>
                  <a:lnTo>
                    <a:pt x="594055" y="401116"/>
                  </a:lnTo>
                  <a:lnTo>
                    <a:pt x="605599" y="354228"/>
                  </a:lnTo>
                  <a:lnTo>
                    <a:pt x="609600" y="3048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p105"/>
            <p:cNvSpPr/>
            <p:nvPr/>
          </p:nvSpPr>
          <p:spPr>
            <a:xfrm>
              <a:off x="4337303" y="2186432"/>
              <a:ext cx="471170" cy="469900"/>
            </a:xfrm>
            <a:custGeom>
              <a:avLst/>
              <a:gdLst/>
              <a:ahLst/>
              <a:cxnLst/>
              <a:rect l="l" t="t" r="r" b="b"/>
              <a:pathLst>
                <a:path w="471170" h="469900" extrusionOk="0">
                  <a:moveTo>
                    <a:pt x="258191" y="0"/>
                  </a:moveTo>
                  <a:lnTo>
                    <a:pt x="234187" y="0"/>
                  </a:lnTo>
                  <a:lnTo>
                    <a:pt x="210058" y="1270"/>
                  </a:lnTo>
                  <a:lnTo>
                    <a:pt x="164211" y="10160"/>
                  </a:lnTo>
                  <a:lnTo>
                    <a:pt x="122300" y="29210"/>
                  </a:lnTo>
                  <a:lnTo>
                    <a:pt x="84836" y="54610"/>
                  </a:lnTo>
                  <a:lnTo>
                    <a:pt x="52959" y="86360"/>
                  </a:lnTo>
                  <a:lnTo>
                    <a:pt x="27940" y="124460"/>
                  </a:lnTo>
                  <a:lnTo>
                    <a:pt x="10160" y="166370"/>
                  </a:lnTo>
                  <a:lnTo>
                    <a:pt x="1016" y="212089"/>
                  </a:lnTo>
                  <a:lnTo>
                    <a:pt x="0" y="236220"/>
                  </a:lnTo>
                  <a:lnTo>
                    <a:pt x="1397" y="260350"/>
                  </a:lnTo>
                  <a:lnTo>
                    <a:pt x="11049" y="306070"/>
                  </a:lnTo>
                  <a:lnTo>
                    <a:pt x="29083" y="347979"/>
                  </a:lnTo>
                  <a:lnTo>
                    <a:pt x="54610" y="386079"/>
                  </a:lnTo>
                  <a:lnTo>
                    <a:pt x="86613" y="417829"/>
                  </a:lnTo>
                  <a:lnTo>
                    <a:pt x="124333" y="443229"/>
                  </a:lnTo>
                  <a:lnTo>
                    <a:pt x="166750" y="459739"/>
                  </a:lnTo>
                  <a:lnTo>
                    <a:pt x="212725" y="469900"/>
                  </a:lnTo>
                  <a:lnTo>
                    <a:pt x="236728" y="469900"/>
                  </a:lnTo>
                  <a:lnTo>
                    <a:pt x="260858" y="468629"/>
                  </a:lnTo>
                  <a:lnTo>
                    <a:pt x="284099" y="464820"/>
                  </a:lnTo>
                  <a:lnTo>
                    <a:pt x="306705" y="459739"/>
                  </a:lnTo>
                  <a:lnTo>
                    <a:pt x="324696" y="453389"/>
                  </a:lnTo>
                  <a:lnTo>
                    <a:pt x="235838" y="453389"/>
                  </a:lnTo>
                  <a:lnTo>
                    <a:pt x="213487" y="452120"/>
                  </a:lnTo>
                  <a:lnTo>
                    <a:pt x="170942" y="444500"/>
                  </a:lnTo>
                  <a:lnTo>
                    <a:pt x="131572" y="427989"/>
                  </a:lnTo>
                  <a:lnTo>
                    <a:pt x="96647" y="403860"/>
                  </a:lnTo>
                  <a:lnTo>
                    <a:pt x="66929" y="374650"/>
                  </a:lnTo>
                  <a:lnTo>
                    <a:pt x="43434" y="339089"/>
                  </a:lnTo>
                  <a:lnTo>
                    <a:pt x="26670" y="300989"/>
                  </a:lnTo>
                  <a:lnTo>
                    <a:pt x="17907" y="257810"/>
                  </a:lnTo>
                  <a:lnTo>
                    <a:pt x="16823" y="233679"/>
                  </a:lnTo>
                  <a:lnTo>
                    <a:pt x="17780" y="213360"/>
                  </a:lnTo>
                  <a:lnTo>
                    <a:pt x="26416" y="170179"/>
                  </a:lnTo>
                  <a:lnTo>
                    <a:pt x="43053" y="130810"/>
                  </a:lnTo>
                  <a:lnTo>
                    <a:pt x="66421" y="96520"/>
                  </a:lnTo>
                  <a:lnTo>
                    <a:pt x="96138" y="66039"/>
                  </a:lnTo>
                  <a:lnTo>
                    <a:pt x="130937" y="43179"/>
                  </a:lnTo>
                  <a:lnTo>
                    <a:pt x="170053" y="26670"/>
                  </a:lnTo>
                  <a:lnTo>
                    <a:pt x="212598" y="17779"/>
                  </a:lnTo>
                  <a:lnTo>
                    <a:pt x="235076" y="16510"/>
                  </a:lnTo>
                  <a:lnTo>
                    <a:pt x="322495" y="16510"/>
                  </a:lnTo>
                  <a:lnTo>
                    <a:pt x="304292" y="10160"/>
                  </a:lnTo>
                  <a:lnTo>
                    <a:pt x="281686" y="3810"/>
                  </a:lnTo>
                  <a:lnTo>
                    <a:pt x="258191" y="0"/>
                  </a:lnTo>
                  <a:close/>
                </a:path>
                <a:path w="471170" h="469900" extrusionOk="0">
                  <a:moveTo>
                    <a:pt x="322495" y="16510"/>
                  </a:moveTo>
                  <a:lnTo>
                    <a:pt x="235076" y="16510"/>
                  </a:lnTo>
                  <a:lnTo>
                    <a:pt x="257429" y="17779"/>
                  </a:lnTo>
                  <a:lnTo>
                    <a:pt x="279146" y="20320"/>
                  </a:lnTo>
                  <a:lnTo>
                    <a:pt x="320294" y="33020"/>
                  </a:lnTo>
                  <a:lnTo>
                    <a:pt x="357378" y="53339"/>
                  </a:lnTo>
                  <a:lnTo>
                    <a:pt x="389890" y="80010"/>
                  </a:lnTo>
                  <a:lnTo>
                    <a:pt x="416560" y="113029"/>
                  </a:lnTo>
                  <a:lnTo>
                    <a:pt x="436880" y="149860"/>
                  </a:lnTo>
                  <a:lnTo>
                    <a:pt x="449580" y="190500"/>
                  </a:lnTo>
                  <a:lnTo>
                    <a:pt x="454088" y="233679"/>
                  </a:lnTo>
                  <a:lnTo>
                    <a:pt x="454092" y="236220"/>
                  </a:lnTo>
                  <a:lnTo>
                    <a:pt x="453136" y="256539"/>
                  </a:lnTo>
                  <a:lnTo>
                    <a:pt x="444500" y="299720"/>
                  </a:lnTo>
                  <a:lnTo>
                    <a:pt x="427990" y="339089"/>
                  </a:lnTo>
                  <a:lnTo>
                    <a:pt x="404495" y="373379"/>
                  </a:lnTo>
                  <a:lnTo>
                    <a:pt x="374904" y="403860"/>
                  </a:lnTo>
                  <a:lnTo>
                    <a:pt x="340106" y="426720"/>
                  </a:lnTo>
                  <a:lnTo>
                    <a:pt x="300863" y="443229"/>
                  </a:lnTo>
                  <a:lnTo>
                    <a:pt x="258318" y="452120"/>
                  </a:lnTo>
                  <a:lnTo>
                    <a:pt x="235838" y="453389"/>
                  </a:lnTo>
                  <a:lnTo>
                    <a:pt x="324696" y="453389"/>
                  </a:lnTo>
                  <a:lnTo>
                    <a:pt x="368173" y="429260"/>
                  </a:lnTo>
                  <a:lnTo>
                    <a:pt x="402844" y="400050"/>
                  </a:lnTo>
                  <a:lnTo>
                    <a:pt x="431292" y="365760"/>
                  </a:lnTo>
                  <a:lnTo>
                    <a:pt x="452882" y="325120"/>
                  </a:lnTo>
                  <a:lnTo>
                    <a:pt x="466344" y="280670"/>
                  </a:lnTo>
                  <a:lnTo>
                    <a:pt x="470916" y="233679"/>
                  </a:lnTo>
                  <a:lnTo>
                    <a:pt x="469519" y="209550"/>
                  </a:lnTo>
                  <a:lnTo>
                    <a:pt x="459994" y="163829"/>
                  </a:lnTo>
                  <a:lnTo>
                    <a:pt x="441960" y="121920"/>
                  </a:lnTo>
                  <a:lnTo>
                    <a:pt x="416433" y="83820"/>
                  </a:lnTo>
                  <a:lnTo>
                    <a:pt x="384301" y="52070"/>
                  </a:lnTo>
                  <a:lnTo>
                    <a:pt x="346710" y="27939"/>
                  </a:lnTo>
                  <a:lnTo>
                    <a:pt x="326136" y="17779"/>
                  </a:lnTo>
                  <a:lnTo>
                    <a:pt x="322495" y="16510"/>
                  </a:lnTo>
                  <a:close/>
                </a:path>
                <a:path w="471170" h="469900" extrusionOk="0">
                  <a:moveTo>
                    <a:pt x="235838" y="33020"/>
                  </a:moveTo>
                  <a:lnTo>
                    <a:pt x="195199" y="36829"/>
                  </a:lnTo>
                  <a:lnTo>
                    <a:pt x="157225" y="48260"/>
                  </a:lnTo>
                  <a:lnTo>
                    <a:pt x="122936" y="67310"/>
                  </a:lnTo>
                  <a:lnTo>
                    <a:pt x="92963" y="91439"/>
                  </a:lnTo>
                  <a:lnTo>
                    <a:pt x="68199" y="121920"/>
                  </a:lnTo>
                  <a:lnTo>
                    <a:pt x="49530" y="156210"/>
                  </a:lnTo>
                  <a:lnTo>
                    <a:pt x="37719" y="194310"/>
                  </a:lnTo>
                  <a:lnTo>
                    <a:pt x="33587" y="233679"/>
                  </a:lnTo>
                  <a:lnTo>
                    <a:pt x="33583" y="236220"/>
                  </a:lnTo>
                  <a:lnTo>
                    <a:pt x="34417" y="255270"/>
                  </a:lnTo>
                  <a:lnTo>
                    <a:pt x="42418" y="294639"/>
                  </a:lnTo>
                  <a:lnTo>
                    <a:pt x="57785" y="331470"/>
                  </a:lnTo>
                  <a:lnTo>
                    <a:pt x="79375" y="363220"/>
                  </a:lnTo>
                  <a:lnTo>
                    <a:pt x="106680" y="391160"/>
                  </a:lnTo>
                  <a:lnTo>
                    <a:pt x="138937" y="412750"/>
                  </a:lnTo>
                  <a:lnTo>
                    <a:pt x="175006" y="427989"/>
                  </a:lnTo>
                  <a:lnTo>
                    <a:pt x="214375" y="435610"/>
                  </a:lnTo>
                  <a:lnTo>
                    <a:pt x="235076" y="436879"/>
                  </a:lnTo>
                  <a:lnTo>
                    <a:pt x="255650" y="435610"/>
                  </a:lnTo>
                  <a:lnTo>
                    <a:pt x="275717" y="433070"/>
                  </a:lnTo>
                  <a:lnTo>
                    <a:pt x="295148" y="427989"/>
                  </a:lnTo>
                  <a:lnTo>
                    <a:pt x="313690" y="421639"/>
                  </a:lnTo>
                  <a:lnTo>
                    <a:pt x="316211" y="420370"/>
                  </a:lnTo>
                  <a:lnTo>
                    <a:pt x="234187" y="420370"/>
                  </a:lnTo>
                  <a:lnTo>
                    <a:pt x="215137" y="419100"/>
                  </a:lnTo>
                  <a:lnTo>
                    <a:pt x="162306" y="405129"/>
                  </a:lnTo>
                  <a:lnTo>
                    <a:pt x="116712" y="377189"/>
                  </a:lnTo>
                  <a:lnTo>
                    <a:pt x="81153" y="337820"/>
                  </a:lnTo>
                  <a:lnTo>
                    <a:pt x="58166" y="288289"/>
                  </a:lnTo>
                  <a:lnTo>
                    <a:pt x="50292" y="233679"/>
                  </a:lnTo>
                  <a:lnTo>
                    <a:pt x="51308" y="214629"/>
                  </a:lnTo>
                  <a:lnTo>
                    <a:pt x="65278" y="161289"/>
                  </a:lnTo>
                  <a:lnTo>
                    <a:pt x="93345" y="116839"/>
                  </a:lnTo>
                  <a:lnTo>
                    <a:pt x="132969" y="81279"/>
                  </a:lnTo>
                  <a:lnTo>
                    <a:pt x="181737" y="57150"/>
                  </a:lnTo>
                  <a:lnTo>
                    <a:pt x="236728" y="49529"/>
                  </a:lnTo>
                  <a:lnTo>
                    <a:pt x="314451" y="49529"/>
                  </a:lnTo>
                  <a:lnTo>
                    <a:pt x="295910" y="41910"/>
                  </a:lnTo>
                  <a:lnTo>
                    <a:pt x="276606" y="36829"/>
                  </a:lnTo>
                  <a:lnTo>
                    <a:pt x="256540" y="34289"/>
                  </a:lnTo>
                  <a:lnTo>
                    <a:pt x="235838" y="33020"/>
                  </a:lnTo>
                  <a:close/>
                </a:path>
                <a:path w="471170" h="469900" extrusionOk="0">
                  <a:moveTo>
                    <a:pt x="314451" y="49529"/>
                  </a:moveTo>
                  <a:lnTo>
                    <a:pt x="236728" y="49529"/>
                  </a:lnTo>
                  <a:lnTo>
                    <a:pt x="255778" y="50800"/>
                  </a:lnTo>
                  <a:lnTo>
                    <a:pt x="273938" y="53339"/>
                  </a:lnTo>
                  <a:lnTo>
                    <a:pt x="324866" y="72389"/>
                  </a:lnTo>
                  <a:lnTo>
                    <a:pt x="367284" y="105410"/>
                  </a:lnTo>
                  <a:lnTo>
                    <a:pt x="398907" y="147320"/>
                  </a:lnTo>
                  <a:lnTo>
                    <a:pt x="417068" y="199389"/>
                  </a:lnTo>
                  <a:lnTo>
                    <a:pt x="420624" y="236220"/>
                  </a:lnTo>
                  <a:lnTo>
                    <a:pt x="419608" y="255270"/>
                  </a:lnTo>
                  <a:lnTo>
                    <a:pt x="405638" y="308610"/>
                  </a:lnTo>
                  <a:lnTo>
                    <a:pt x="377571" y="354329"/>
                  </a:lnTo>
                  <a:lnTo>
                    <a:pt x="338074" y="389889"/>
                  </a:lnTo>
                  <a:lnTo>
                    <a:pt x="289433" y="412750"/>
                  </a:lnTo>
                  <a:lnTo>
                    <a:pt x="234187" y="420370"/>
                  </a:lnTo>
                  <a:lnTo>
                    <a:pt x="316211" y="420370"/>
                  </a:lnTo>
                  <a:lnTo>
                    <a:pt x="363600" y="391160"/>
                  </a:lnTo>
                  <a:lnTo>
                    <a:pt x="391033" y="363220"/>
                  </a:lnTo>
                  <a:lnTo>
                    <a:pt x="412876" y="331470"/>
                  </a:lnTo>
                  <a:lnTo>
                    <a:pt x="428244" y="295910"/>
                  </a:lnTo>
                  <a:lnTo>
                    <a:pt x="436372" y="256539"/>
                  </a:lnTo>
                  <a:lnTo>
                    <a:pt x="437332" y="233679"/>
                  </a:lnTo>
                  <a:lnTo>
                    <a:pt x="436499" y="214629"/>
                  </a:lnTo>
                  <a:lnTo>
                    <a:pt x="428498" y="175260"/>
                  </a:lnTo>
                  <a:lnTo>
                    <a:pt x="413258" y="139700"/>
                  </a:lnTo>
                  <a:lnTo>
                    <a:pt x="391541" y="106679"/>
                  </a:lnTo>
                  <a:lnTo>
                    <a:pt x="364236" y="80010"/>
                  </a:lnTo>
                  <a:lnTo>
                    <a:pt x="332105" y="57150"/>
                  </a:lnTo>
                  <a:lnTo>
                    <a:pt x="314451" y="49529"/>
                  </a:lnTo>
                  <a:close/>
                </a:path>
              </a:pathLst>
            </a:custGeom>
            <a:solidFill>
              <a:srgbClr val="7A97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44" name="Google Shape;644;p105"/>
          <p:cNvSpPr/>
          <p:nvPr/>
        </p:nvSpPr>
        <p:spPr>
          <a:xfrm>
            <a:off x="1524000" y="6705599"/>
            <a:ext cx="9144000" cy="152400"/>
          </a:xfrm>
          <a:custGeom>
            <a:avLst/>
            <a:gdLst/>
            <a:ahLst/>
            <a:cxnLst/>
            <a:rect l="l" t="t" r="r" b="b"/>
            <a:pathLst>
              <a:path w="9144000" h="152400" extrusionOk="0">
                <a:moveTo>
                  <a:pt x="9144000" y="0"/>
                </a:moveTo>
                <a:lnTo>
                  <a:pt x="0" y="0"/>
                </a:lnTo>
                <a:lnTo>
                  <a:pt x="0" y="152400"/>
                </a:lnTo>
                <a:lnTo>
                  <a:pt x="9144000" y="152400"/>
                </a:lnTo>
                <a:lnTo>
                  <a:pt x="914400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5" name="Google Shape;645;p105"/>
          <p:cNvSpPr txBox="1"/>
          <p:nvPr/>
        </p:nvSpPr>
        <p:spPr>
          <a:xfrm>
            <a:off x="2974594" y="2771136"/>
            <a:ext cx="5182870" cy="1342390"/>
          </a:xfrm>
          <a:prstGeom prst="rect">
            <a:avLst/>
          </a:prstGeom>
          <a:noFill/>
          <a:ln>
            <a:noFill/>
          </a:ln>
        </p:spPr>
        <p:txBody>
          <a:bodyPr spcFirstLastPara="1" wrap="square" lIns="0" tIns="85075" rIns="0" bIns="0" anchor="t" anchorCtr="0">
            <a:spAutoFit/>
          </a:bodyPr>
          <a:lstStyle/>
          <a:p>
            <a:pPr marL="219075" marR="0" lvl="0" indent="-207009" algn="l" rtl="0">
              <a:spcBef>
                <a:spcPts val="0"/>
              </a:spcBef>
              <a:spcAft>
                <a:spcPts val="0"/>
              </a:spcAft>
              <a:buClr>
                <a:srgbClr val="D16248"/>
              </a:buClr>
              <a:buSzPts val="1950"/>
              <a:buFont typeface="Noto Sans Symbols"/>
              <a:buChar char="⮚"/>
            </a:pPr>
            <a:r>
              <a:rPr lang="en-US" sz="2400" b="1">
                <a:solidFill>
                  <a:srgbClr val="636B85"/>
                </a:solidFill>
                <a:latin typeface="Georgia"/>
                <a:ea typeface="Georgia"/>
                <a:cs typeface="Georgia"/>
                <a:sym typeface="Georgia"/>
              </a:rPr>
              <a:t>PRINTF(),	SCANF() </a:t>
            </a:r>
            <a:endParaRPr sz="2400">
              <a:solidFill>
                <a:schemeClr val="dk1"/>
              </a:solidFill>
              <a:latin typeface="Georgia"/>
              <a:ea typeface="Georgia"/>
              <a:cs typeface="Georgia"/>
              <a:sym typeface="Georgia"/>
            </a:endParaRPr>
          </a:p>
          <a:p>
            <a:pPr marL="219075" marR="0" lvl="0" indent="-207009" algn="l" rtl="0">
              <a:spcBef>
                <a:spcPts val="580"/>
              </a:spcBef>
              <a:spcAft>
                <a:spcPts val="0"/>
              </a:spcAft>
              <a:buClr>
                <a:srgbClr val="D16248"/>
              </a:buClr>
              <a:buSzPts val="1950"/>
              <a:buFont typeface="Noto Sans Symbols"/>
              <a:buChar char="⮚"/>
            </a:pPr>
            <a:r>
              <a:rPr lang="en-US" sz="2400" b="1">
                <a:solidFill>
                  <a:srgbClr val="636B85"/>
                </a:solidFill>
                <a:latin typeface="Georgia"/>
                <a:ea typeface="Georgia"/>
                <a:cs typeface="Georgia"/>
                <a:sym typeface="Georgia"/>
              </a:rPr>
              <a:t>CONVERSION	SPECIFIERS</a:t>
            </a:r>
            <a:endParaRPr sz="2400">
              <a:solidFill>
                <a:schemeClr val="dk1"/>
              </a:solidFill>
              <a:latin typeface="Georgia"/>
              <a:ea typeface="Georgia"/>
              <a:cs typeface="Georgia"/>
              <a:sym typeface="Georgia"/>
            </a:endParaRPr>
          </a:p>
          <a:p>
            <a:pPr marL="219075" marR="0" lvl="0" indent="-207009" algn="l" rtl="0">
              <a:spcBef>
                <a:spcPts val="575"/>
              </a:spcBef>
              <a:spcAft>
                <a:spcPts val="0"/>
              </a:spcAft>
              <a:buClr>
                <a:srgbClr val="D16248"/>
              </a:buClr>
              <a:buSzPts val="1950"/>
              <a:buFont typeface="Noto Sans Symbols"/>
              <a:buChar char="⮚"/>
            </a:pPr>
            <a:r>
              <a:rPr lang="en-US" sz="2400" b="1">
                <a:solidFill>
                  <a:srgbClr val="636B85"/>
                </a:solidFill>
                <a:latin typeface="Georgia"/>
                <a:ea typeface="Georgia"/>
                <a:cs typeface="Georgia"/>
                <a:sym typeface="Georgia"/>
              </a:rPr>
              <a:t>ESCAPE	SEQUENCES</a:t>
            </a:r>
            <a:endParaRPr sz="2400">
              <a:solidFill>
                <a:schemeClr val="dk1"/>
              </a:solidFill>
              <a:latin typeface="Georgia"/>
              <a:ea typeface="Georgia"/>
              <a:cs typeface="Georgia"/>
              <a:sym typeface="Georgia"/>
            </a:endParaRPr>
          </a:p>
        </p:txBody>
      </p:sp>
      <p:sp>
        <p:nvSpPr>
          <p:cNvPr id="646" name="Google Shape;646;p105"/>
          <p:cNvSpPr txBox="1">
            <a:spLocks noGrp="1"/>
          </p:cNvSpPr>
          <p:nvPr>
            <p:ph type="title"/>
          </p:nvPr>
        </p:nvSpPr>
        <p:spPr>
          <a:xfrm>
            <a:off x="2444903" y="1323798"/>
            <a:ext cx="7301865" cy="757555"/>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D16248"/>
              </a:buClr>
              <a:buSzPts val="4800"/>
              <a:buFont typeface="Georgia"/>
              <a:buNone/>
            </a:pPr>
            <a:r>
              <a:rPr lang="en-US" sz="4800">
                <a:solidFill>
                  <a:srgbClr val="D16248"/>
                </a:solidFill>
                <a:latin typeface="Georgia"/>
                <a:ea typeface="Georgia"/>
                <a:cs typeface="Georgia"/>
                <a:sym typeface="Georgia"/>
              </a:rPr>
              <a:t>Input Output Management</a:t>
            </a:r>
            <a:endParaRPr sz="4800">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06"/>
          <p:cNvSpPr txBox="1">
            <a:spLocks noGrp="1"/>
          </p:cNvSpPr>
          <p:nvPr>
            <p:ph type="title"/>
          </p:nvPr>
        </p:nvSpPr>
        <p:spPr>
          <a:xfrm>
            <a:off x="4109085" y="412750"/>
            <a:ext cx="3970020" cy="52832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C00000"/>
              </a:buClr>
              <a:buSzPts val="3300"/>
              <a:buFont typeface="Georgia"/>
              <a:buNone/>
            </a:pPr>
            <a:r>
              <a:rPr lang="en-US" sz="3300">
                <a:solidFill>
                  <a:srgbClr val="C00000"/>
                </a:solidFill>
                <a:latin typeface="Georgia"/>
                <a:ea typeface="Georgia"/>
                <a:cs typeface="Georgia"/>
                <a:sym typeface="Georgia"/>
              </a:rPr>
              <a:t>INPUT and OUTPUT</a:t>
            </a:r>
            <a:endParaRPr sz="3300">
              <a:solidFill>
                <a:srgbClr val="C00000"/>
              </a:solidFill>
              <a:latin typeface="Georgia"/>
              <a:ea typeface="Georgia"/>
              <a:cs typeface="Georgia"/>
              <a:sym typeface="Georgia"/>
            </a:endParaRPr>
          </a:p>
        </p:txBody>
      </p:sp>
      <p:sp>
        <p:nvSpPr>
          <p:cNvPr id="652" name="Google Shape;652;p106"/>
          <p:cNvSpPr/>
          <p:nvPr/>
        </p:nvSpPr>
        <p:spPr>
          <a:xfrm>
            <a:off x="1825752" y="2023872"/>
            <a:ext cx="8503920" cy="357987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7"/>
          <p:cNvSpPr txBox="1">
            <a:spLocks noGrp="1"/>
          </p:cNvSpPr>
          <p:nvPr>
            <p:ph type="title"/>
          </p:nvPr>
        </p:nvSpPr>
        <p:spPr>
          <a:xfrm>
            <a:off x="2280235" y="-66970"/>
            <a:ext cx="6655954" cy="566822"/>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C00000"/>
              </a:buClr>
              <a:buSzPts val="3600"/>
              <a:buFont typeface="Arial"/>
              <a:buNone/>
            </a:pPr>
            <a:r>
              <a:rPr lang="en-US" sz="3600">
                <a:solidFill>
                  <a:srgbClr val="C00000"/>
                </a:solidFill>
                <a:latin typeface="Arial"/>
                <a:ea typeface="Arial"/>
                <a:cs typeface="Arial"/>
                <a:sym typeface="Arial"/>
              </a:rPr>
              <a:t>Expression Statements</a:t>
            </a:r>
            <a:endParaRPr sz="3600">
              <a:solidFill>
                <a:srgbClr val="C00000"/>
              </a:solidFill>
              <a:latin typeface="Arial"/>
              <a:ea typeface="Arial"/>
              <a:cs typeface="Arial"/>
              <a:sym typeface="Arial"/>
            </a:endParaRPr>
          </a:p>
        </p:txBody>
      </p:sp>
      <p:sp>
        <p:nvSpPr>
          <p:cNvPr id="658" name="Google Shape;658;p107"/>
          <p:cNvSpPr txBox="1"/>
          <p:nvPr/>
        </p:nvSpPr>
        <p:spPr>
          <a:xfrm>
            <a:off x="2525065" y="656590"/>
            <a:ext cx="6402705" cy="360680"/>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2200">
                <a:solidFill>
                  <a:srgbClr val="2F28FF"/>
                </a:solidFill>
                <a:latin typeface="Arial Black"/>
                <a:ea typeface="Arial Black"/>
                <a:cs typeface="Arial Black"/>
                <a:sym typeface="Arial Black"/>
              </a:rPr>
              <a:t>One form of a expression statement in C :</a:t>
            </a:r>
            <a:endParaRPr sz="2200">
              <a:solidFill>
                <a:schemeClr val="dk1"/>
              </a:solidFill>
              <a:latin typeface="Arial Black"/>
              <a:ea typeface="Arial Black"/>
              <a:cs typeface="Arial Black"/>
              <a:sym typeface="Arial Black"/>
            </a:endParaRPr>
          </a:p>
        </p:txBody>
      </p:sp>
      <p:sp>
        <p:nvSpPr>
          <p:cNvPr id="659" name="Google Shape;659;p107"/>
          <p:cNvSpPr txBox="1"/>
          <p:nvPr/>
        </p:nvSpPr>
        <p:spPr>
          <a:xfrm>
            <a:off x="2514600" y="1066801"/>
            <a:ext cx="5257800" cy="371255"/>
          </a:xfrm>
          <a:prstGeom prst="rect">
            <a:avLst/>
          </a:prstGeom>
          <a:noFill/>
          <a:ln w="12175" cap="flat" cmpd="sng">
            <a:solidFill>
              <a:srgbClr val="B1B1B1"/>
            </a:solidFill>
            <a:prstDash val="solid"/>
            <a:round/>
            <a:headEnd type="none" w="sm" len="sm"/>
            <a:tailEnd type="none" w="sm" len="sm"/>
          </a:ln>
        </p:spPr>
        <p:txBody>
          <a:bodyPr spcFirstLastPara="1" wrap="square" lIns="0" tIns="17125" rIns="0" bIns="0" anchor="t" anchorCtr="0">
            <a:spAutoFit/>
          </a:bodyPr>
          <a:lstStyle/>
          <a:p>
            <a:pPr marL="91440" marR="0" lvl="0" indent="0" algn="l" rtl="0">
              <a:spcBef>
                <a:spcPts val="0"/>
              </a:spcBef>
              <a:spcAft>
                <a:spcPts val="0"/>
              </a:spcAft>
              <a:buNone/>
            </a:pPr>
            <a:r>
              <a:rPr lang="en-US" sz="2300" i="1">
                <a:solidFill>
                  <a:srgbClr val="2F28FF"/>
                </a:solidFill>
                <a:latin typeface="Arial Black"/>
                <a:ea typeface="Arial Black"/>
                <a:cs typeface="Arial Black"/>
                <a:sym typeface="Arial Black"/>
              </a:rPr>
              <a:t>function(argument list) </a:t>
            </a:r>
            <a:r>
              <a:rPr lang="en-US" sz="2200">
                <a:solidFill>
                  <a:srgbClr val="2F28FF"/>
                </a:solidFill>
                <a:latin typeface="Arial Black"/>
                <a:ea typeface="Arial Black"/>
                <a:cs typeface="Arial Black"/>
                <a:sym typeface="Arial Black"/>
              </a:rPr>
              <a:t>;</a:t>
            </a:r>
            <a:endParaRPr sz="2200">
              <a:solidFill>
                <a:schemeClr val="dk1"/>
              </a:solidFill>
              <a:latin typeface="Arial Black"/>
              <a:ea typeface="Arial Black"/>
              <a:cs typeface="Arial Black"/>
              <a:sym typeface="Arial Black"/>
            </a:endParaRPr>
          </a:p>
        </p:txBody>
      </p:sp>
      <p:sp>
        <p:nvSpPr>
          <p:cNvPr id="660" name="Google Shape;660;p107"/>
          <p:cNvSpPr txBox="1"/>
          <p:nvPr/>
        </p:nvSpPr>
        <p:spPr>
          <a:xfrm>
            <a:off x="1900614" y="1393729"/>
            <a:ext cx="7638241" cy="823302"/>
          </a:xfrm>
          <a:prstGeom prst="rect">
            <a:avLst/>
          </a:prstGeom>
          <a:noFill/>
          <a:ln>
            <a:noFill/>
          </a:ln>
        </p:spPr>
        <p:txBody>
          <a:bodyPr spcFirstLastPara="1" wrap="square" lIns="0" tIns="83800" rIns="0" bIns="0" anchor="t" anchorCtr="0">
            <a:spAutoFit/>
          </a:bodyPr>
          <a:lstStyle/>
          <a:p>
            <a:pPr marL="12700" marR="0" lvl="0" indent="0" algn="l" rtl="0">
              <a:spcBef>
                <a:spcPts val="0"/>
              </a:spcBef>
              <a:spcAft>
                <a:spcPts val="0"/>
              </a:spcAft>
              <a:buNone/>
            </a:pPr>
            <a:r>
              <a:rPr lang="en-US" sz="2800" b="1">
                <a:solidFill>
                  <a:srgbClr val="2F28FF"/>
                </a:solidFill>
                <a:latin typeface="Arial"/>
                <a:ea typeface="Arial"/>
                <a:cs typeface="Arial"/>
                <a:sym typeface="Arial"/>
              </a:rPr>
              <a:t>One example is Scanf function </a:t>
            </a:r>
            <a:r>
              <a:rPr lang="en-US" sz="2000">
                <a:solidFill>
                  <a:srgbClr val="2F28FF"/>
                </a:solidFill>
                <a:latin typeface="Arial Black"/>
                <a:ea typeface="Arial Black"/>
                <a:cs typeface="Arial Black"/>
                <a:sym typeface="Arial Black"/>
              </a:rPr>
              <a:t>accepts input from standard input device, usually a keyboard </a:t>
            </a:r>
            <a:endParaRPr sz="2000">
              <a:solidFill>
                <a:schemeClr val="dk1"/>
              </a:solidFill>
              <a:latin typeface="Arial Black"/>
              <a:ea typeface="Arial Black"/>
              <a:cs typeface="Arial Black"/>
              <a:sym typeface="Arial Black"/>
            </a:endParaRPr>
          </a:p>
        </p:txBody>
      </p:sp>
      <p:sp>
        <p:nvSpPr>
          <p:cNvPr id="661" name="Google Shape;661;p107"/>
          <p:cNvSpPr txBox="1"/>
          <p:nvPr/>
        </p:nvSpPr>
        <p:spPr>
          <a:xfrm>
            <a:off x="1905000" y="2400300"/>
            <a:ext cx="8001000" cy="352019"/>
          </a:xfrm>
          <a:prstGeom prst="rect">
            <a:avLst/>
          </a:prstGeom>
          <a:noFill/>
          <a:ln w="12175" cap="flat" cmpd="sng">
            <a:solidFill>
              <a:srgbClr val="B1B1B1"/>
            </a:solidFill>
            <a:prstDash val="solid"/>
            <a:round/>
            <a:headEnd type="none" w="sm" len="sm"/>
            <a:tailEnd type="none" w="sm" len="sm"/>
          </a:ln>
        </p:spPr>
        <p:txBody>
          <a:bodyPr spcFirstLastPara="1" wrap="square" lIns="0" tIns="13325" rIns="0" bIns="0" anchor="t" anchorCtr="0">
            <a:spAutoFit/>
          </a:bodyPr>
          <a:lstStyle/>
          <a:p>
            <a:pPr marL="91440" marR="0" lvl="0" indent="0" algn="l" rtl="0">
              <a:spcBef>
                <a:spcPts val="0"/>
              </a:spcBef>
              <a:spcAft>
                <a:spcPts val="0"/>
              </a:spcAft>
              <a:buNone/>
            </a:pPr>
            <a:r>
              <a:rPr lang="en-US" sz="2200" b="1">
                <a:solidFill>
                  <a:srgbClr val="008000"/>
                </a:solidFill>
                <a:latin typeface="Courier New"/>
                <a:ea typeface="Courier New"/>
                <a:cs typeface="Courier New"/>
                <a:sym typeface="Courier New"/>
              </a:rPr>
              <a:t>scanf("format string", &amp;var1, &amp;var2, ...);</a:t>
            </a:r>
            <a:endParaRPr sz="2200">
              <a:solidFill>
                <a:schemeClr val="dk1"/>
              </a:solidFill>
              <a:latin typeface="Courier New"/>
              <a:ea typeface="Courier New"/>
              <a:cs typeface="Courier New"/>
              <a:sym typeface="Courier New"/>
            </a:endParaRPr>
          </a:p>
        </p:txBody>
      </p:sp>
      <p:sp>
        <p:nvSpPr>
          <p:cNvPr id="662" name="Google Shape;662;p107"/>
          <p:cNvSpPr txBox="1"/>
          <p:nvPr/>
        </p:nvSpPr>
        <p:spPr>
          <a:xfrm>
            <a:off x="1907540" y="6069985"/>
            <a:ext cx="8954728" cy="63627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2000" dirty="0">
                <a:solidFill>
                  <a:srgbClr val="2F28FF"/>
                </a:solidFill>
                <a:latin typeface="Arial Black"/>
                <a:ea typeface="Arial Black"/>
                <a:cs typeface="Arial Black"/>
                <a:sym typeface="Arial Black"/>
              </a:rPr>
              <a:t>The number of conversion </a:t>
            </a:r>
            <a:r>
              <a:rPr lang="en-US" sz="2000" dirty="0" err="1">
                <a:solidFill>
                  <a:srgbClr val="2F28FF"/>
                </a:solidFill>
                <a:latin typeface="Arial Black"/>
                <a:ea typeface="Arial Black"/>
                <a:cs typeface="Arial Black"/>
                <a:sym typeface="Arial Black"/>
              </a:rPr>
              <a:t>specifiers</a:t>
            </a:r>
            <a:r>
              <a:rPr lang="en-US" sz="2000" dirty="0">
                <a:solidFill>
                  <a:srgbClr val="2F28FF"/>
                </a:solidFill>
                <a:latin typeface="Arial Black"/>
                <a:ea typeface="Arial Black"/>
                <a:cs typeface="Arial Black"/>
                <a:sym typeface="Arial Black"/>
              </a:rPr>
              <a:t> should match the</a:t>
            </a:r>
            <a:endParaRPr sz="2000" dirty="0">
              <a:solidFill>
                <a:schemeClr val="dk1"/>
              </a:solidFill>
              <a:latin typeface="Arial Black"/>
              <a:ea typeface="Arial Black"/>
              <a:cs typeface="Arial Black"/>
              <a:sym typeface="Arial Black"/>
            </a:endParaRPr>
          </a:p>
          <a:p>
            <a:pPr marL="12700" marR="0" lvl="0" indent="0" algn="l" rtl="0">
              <a:spcBef>
                <a:spcPts val="0"/>
              </a:spcBef>
              <a:spcAft>
                <a:spcPts val="0"/>
              </a:spcAft>
              <a:buNone/>
            </a:pPr>
            <a:r>
              <a:rPr lang="en-US" sz="2000" dirty="0">
                <a:solidFill>
                  <a:srgbClr val="2F28FF"/>
                </a:solidFill>
                <a:latin typeface="Arial Black"/>
                <a:ea typeface="Arial Black"/>
                <a:cs typeface="Arial Black"/>
                <a:sym typeface="Arial Black"/>
              </a:rPr>
              <a:t>number of variables that follow the “format string”.</a:t>
            </a:r>
            <a:endParaRPr sz="2000" dirty="0">
              <a:solidFill>
                <a:schemeClr val="dk1"/>
              </a:solidFill>
              <a:latin typeface="Arial Black"/>
              <a:ea typeface="Arial Black"/>
              <a:cs typeface="Arial Black"/>
              <a:sym typeface="Arial Black"/>
            </a:endParaRPr>
          </a:p>
        </p:txBody>
      </p:sp>
      <p:sp>
        <p:nvSpPr>
          <p:cNvPr id="663" name="Google Shape;663;p107"/>
          <p:cNvSpPr txBox="1"/>
          <p:nvPr/>
        </p:nvSpPr>
        <p:spPr>
          <a:xfrm>
            <a:off x="3660395" y="3498876"/>
            <a:ext cx="5407025" cy="2328201"/>
          </a:xfrm>
          <a:prstGeom prst="rect">
            <a:avLst/>
          </a:prstGeom>
          <a:noFill/>
          <a:ln>
            <a:noFill/>
          </a:ln>
        </p:spPr>
        <p:txBody>
          <a:bodyPr spcFirstLastPara="1" wrap="square" lIns="0" tIns="146675" rIns="0" bIns="0" anchor="t" anchorCtr="0">
            <a:spAutoFit/>
          </a:bodyPr>
          <a:lstStyle/>
          <a:p>
            <a:pPr marL="517525" marR="0" lvl="0" indent="-504825" algn="l" rtl="0">
              <a:spcBef>
                <a:spcPts val="0"/>
              </a:spcBef>
              <a:spcAft>
                <a:spcPts val="0"/>
              </a:spcAft>
              <a:buClr>
                <a:srgbClr val="2F28FF"/>
              </a:buClr>
              <a:buSzPts val="2200"/>
              <a:buFont typeface="Courier New"/>
              <a:buChar char="-"/>
            </a:pPr>
            <a:r>
              <a:rPr lang="en-US" sz="2200" b="1">
                <a:solidFill>
                  <a:srgbClr val="2F28FF"/>
                </a:solidFill>
                <a:latin typeface="Courier New"/>
                <a:ea typeface="Courier New"/>
                <a:cs typeface="Courier New"/>
                <a:sym typeface="Courier New"/>
              </a:rPr>
              <a:t>decimal integer	</a:t>
            </a:r>
            <a:r>
              <a:rPr lang="en-US" sz="2200" b="1">
                <a:solidFill>
                  <a:schemeClr val="dk1"/>
                </a:solidFill>
                <a:latin typeface="Courier New"/>
                <a:ea typeface="Courier New"/>
                <a:cs typeface="Courier New"/>
                <a:sym typeface="Courier New"/>
              </a:rPr>
              <a:t>(</a:t>
            </a:r>
            <a:r>
              <a:rPr lang="en-US" sz="2200" b="1">
                <a:solidFill>
                  <a:srgbClr val="2F28FF"/>
                </a:solidFill>
                <a:latin typeface="Courier New"/>
                <a:ea typeface="Courier New"/>
                <a:cs typeface="Courier New"/>
                <a:sym typeface="Courier New"/>
              </a:rPr>
              <a:t>d=decimal)</a:t>
            </a:r>
            <a:endParaRPr sz="2200">
              <a:solidFill>
                <a:schemeClr val="dk1"/>
              </a:solidFill>
              <a:latin typeface="Courier New"/>
              <a:ea typeface="Courier New"/>
              <a:cs typeface="Courier New"/>
              <a:sym typeface="Courier New"/>
            </a:endParaRPr>
          </a:p>
          <a:p>
            <a:pPr marL="517525" marR="0" lvl="0" indent="-504825" algn="l" rtl="0">
              <a:spcBef>
                <a:spcPts val="1055"/>
              </a:spcBef>
              <a:spcAft>
                <a:spcPts val="0"/>
              </a:spcAft>
              <a:buClr>
                <a:srgbClr val="2F28FF"/>
              </a:buClr>
              <a:buSzPts val="2200"/>
              <a:buFont typeface="Courier New"/>
              <a:buChar char="-"/>
            </a:pPr>
            <a:r>
              <a:rPr lang="en-US" sz="2200" b="1">
                <a:solidFill>
                  <a:srgbClr val="2F28FF"/>
                </a:solidFill>
                <a:latin typeface="Courier New"/>
                <a:ea typeface="Courier New"/>
                <a:cs typeface="Courier New"/>
                <a:sym typeface="Courier New"/>
              </a:rPr>
              <a:t>float</a:t>
            </a:r>
            <a:endParaRPr sz="2200">
              <a:solidFill>
                <a:schemeClr val="dk1"/>
              </a:solidFill>
              <a:latin typeface="Courier New"/>
              <a:ea typeface="Courier New"/>
              <a:cs typeface="Courier New"/>
              <a:sym typeface="Courier New"/>
            </a:endParaRPr>
          </a:p>
          <a:p>
            <a:pPr marL="517525" marR="0" lvl="0" indent="-504825" algn="l" rtl="0">
              <a:spcBef>
                <a:spcPts val="1055"/>
              </a:spcBef>
              <a:spcAft>
                <a:spcPts val="0"/>
              </a:spcAft>
              <a:buClr>
                <a:srgbClr val="2F28FF"/>
              </a:buClr>
              <a:buSzPts val="2200"/>
              <a:buFont typeface="Courier New"/>
              <a:buChar char="-"/>
            </a:pPr>
            <a:r>
              <a:rPr lang="en-US" sz="2200" b="1">
                <a:solidFill>
                  <a:srgbClr val="2F28FF"/>
                </a:solidFill>
                <a:latin typeface="Courier New"/>
                <a:ea typeface="Courier New"/>
                <a:cs typeface="Courier New"/>
                <a:sym typeface="Courier New"/>
              </a:rPr>
              <a:t>double(where lf="long float")</a:t>
            </a:r>
            <a:endParaRPr sz="2200">
              <a:solidFill>
                <a:schemeClr val="dk1"/>
              </a:solidFill>
              <a:latin typeface="Courier New"/>
              <a:ea typeface="Courier New"/>
              <a:cs typeface="Courier New"/>
              <a:sym typeface="Courier New"/>
            </a:endParaRPr>
          </a:p>
          <a:p>
            <a:pPr marL="517525" marR="0" lvl="0" indent="-504825" algn="l" rtl="0">
              <a:spcBef>
                <a:spcPts val="1060"/>
              </a:spcBef>
              <a:spcAft>
                <a:spcPts val="0"/>
              </a:spcAft>
              <a:buClr>
                <a:srgbClr val="2F28FF"/>
              </a:buClr>
              <a:buSzPts val="2200"/>
              <a:buFont typeface="Courier New"/>
              <a:buChar char="-"/>
            </a:pPr>
            <a:r>
              <a:rPr lang="en-US" sz="2200" b="1">
                <a:solidFill>
                  <a:srgbClr val="2F28FF"/>
                </a:solidFill>
                <a:latin typeface="Courier New"/>
                <a:ea typeface="Courier New"/>
                <a:cs typeface="Courier New"/>
                <a:sym typeface="Courier New"/>
              </a:rPr>
              <a:t>long double</a:t>
            </a:r>
            <a:endParaRPr sz="2200">
              <a:solidFill>
                <a:schemeClr val="dk1"/>
              </a:solidFill>
              <a:latin typeface="Courier New"/>
              <a:ea typeface="Courier New"/>
              <a:cs typeface="Courier New"/>
              <a:sym typeface="Courier New"/>
            </a:endParaRPr>
          </a:p>
          <a:p>
            <a:pPr marL="517525" marR="0" lvl="0" indent="-504825" algn="l" rtl="0">
              <a:spcBef>
                <a:spcPts val="470"/>
              </a:spcBef>
              <a:spcAft>
                <a:spcPts val="0"/>
              </a:spcAft>
              <a:buClr>
                <a:srgbClr val="2F28FF"/>
              </a:buClr>
              <a:buSzPts val="2200"/>
              <a:buFont typeface="Courier New"/>
              <a:buChar char="-"/>
            </a:pPr>
            <a:r>
              <a:rPr lang="en-US" sz="2200" b="1">
                <a:solidFill>
                  <a:srgbClr val="2F28FF"/>
                </a:solidFill>
                <a:latin typeface="Courier New"/>
                <a:ea typeface="Courier New"/>
                <a:cs typeface="Courier New"/>
                <a:sym typeface="Courier New"/>
              </a:rPr>
              <a:t>character</a:t>
            </a:r>
            <a:endParaRPr sz="2200">
              <a:solidFill>
                <a:schemeClr val="dk1"/>
              </a:solidFill>
              <a:latin typeface="Courier New"/>
              <a:ea typeface="Courier New"/>
              <a:cs typeface="Courier New"/>
              <a:sym typeface="Courier New"/>
            </a:endParaRPr>
          </a:p>
        </p:txBody>
      </p:sp>
      <p:sp>
        <p:nvSpPr>
          <p:cNvPr id="664" name="Google Shape;664;p107"/>
          <p:cNvSpPr txBox="1"/>
          <p:nvPr/>
        </p:nvSpPr>
        <p:spPr>
          <a:xfrm>
            <a:off x="1983741" y="2987586"/>
            <a:ext cx="8219038" cy="636270"/>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2000">
                <a:solidFill>
                  <a:srgbClr val="2F28FF"/>
                </a:solidFill>
                <a:latin typeface="Arial Black"/>
                <a:ea typeface="Arial Black"/>
                <a:cs typeface="Arial Black"/>
                <a:sym typeface="Arial Black"/>
              </a:rPr>
              <a:t>where </a:t>
            </a:r>
            <a:r>
              <a:rPr lang="en-US" sz="2000">
                <a:solidFill>
                  <a:srgbClr val="008000"/>
                </a:solidFill>
                <a:latin typeface="Arial Black"/>
                <a:ea typeface="Arial Black"/>
                <a:cs typeface="Arial Black"/>
                <a:sym typeface="Arial Black"/>
              </a:rPr>
              <a:t>“format string” </a:t>
            </a:r>
            <a:r>
              <a:rPr lang="en-US" sz="2000">
                <a:solidFill>
                  <a:srgbClr val="2F28FF"/>
                </a:solidFill>
                <a:latin typeface="Arial Black"/>
                <a:ea typeface="Arial Black"/>
                <a:cs typeface="Arial Black"/>
                <a:sym typeface="Arial Black"/>
              </a:rPr>
              <a:t>is the string of </a:t>
            </a:r>
            <a:r>
              <a:rPr lang="en-US" sz="2000">
                <a:solidFill>
                  <a:srgbClr val="FF1313"/>
                </a:solidFill>
                <a:latin typeface="Arial Black"/>
                <a:ea typeface="Arial Black"/>
                <a:cs typeface="Arial Black"/>
                <a:sym typeface="Arial Black"/>
              </a:rPr>
              <a:t>conversion</a:t>
            </a:r>
            <a:endParaRPr sz="2000">
              <a:solidFill>
                <a:schemeClr val="dk1"/>
              </a:solidFill>
              <a:latin typeface="Arial Black"/>
              <a:ea typeface="Arial Black"/>
              <a:cs typeface="Arial Black"/>
              <a:sym typeface="Arial Black"/>
            </a:endParaRPr>
          </a:p>
          <a:p>
            <a:pPr marL="12700" marR="0" lvl="0" indent="0" algn="l" rtl="0">
              <a:spcBef>
                <a:spcPts val="0"/>
              </a:spcBef>
              <a:spcAft>
                <a:spcPts val="0"/>
              </a:spcAft>
              <a:buNone/>
            </a:pPr>
            <a:r>
              <a:rPr lang="en-US" sz="2000">
                <a:solidFill>
                  <a:srgbClr val="FF1313"/>
                </a:solidFill>
                <a:latin typeface="Arial Black"/>
                <a:ea typeface="Arial Black"/>
                <a:cs typeface="Arial Black"/>
                <a:sym typeface="Arial Black"/>
              </a:rPr>
              <a:t>specifiers </a:t>
            </a:r>
            <a:r>
              <a:rPr lang="en-US" sz="2000">
                <a:solidFill>
                  <a:srgbClr val="2F28FF"/>
                </a:solidFill>
                <a:latin typeface="Arial Black"/>
                <a:ea typeface="Arial Black"/>
                <a:cs typeface="Arial Black"/>
                <a:sym typeface="Arial Black"/>
              </a:rPr>
              <a:t>for the various data types in the variable list.</a:t>
            </a:r>
            <a:endParaRPr sz="2000">
              <a:solidFill>
                <a:schemeClr val="dk1"/>
              </a:solidFill>
              <a:latin typeface="Arial Black"/>
              <a:ea typeface="Arial Black"/>
              <a:cs typeface="Arial Black"/>
              <a:sym typeface="Arial Black"/>
            </a:endParaRPr>
          </a:p>
        </p:txBody>
      </p:sp>
      <p:sp>
        <p:nvSpPr>
          <p:cNvPr id="665" name="Google Shape;665;p107"/>
          <p:cNvSpPr txBox="1"/>
          <p:nvPr/>
        </p:nvSpPr>
        <p:spPr>
          <a:xfrm>
            <a:off x="2089618" y="3437761"/>
            <a:ext cx="786129" cy="2328201"/>
          </a:xfrm>
          <a:prstGeom prst="rect">
            <a:avLst/>
          </a:prstGeom>
          <a:noFill/>
          <a:ln>
            <a:noFill/>
          </a:ln>
        </p:spPr>
        <p:txBody>
          <a:bodyPr spcFirstLastPara="1" wrap="square" lIns="0" tIns="146675" rIns="0" bIns="0" anchor="t" anchorCtr="0">
            <a:spAutoFit/>
          </a:bodyPr>
          <a:lstStyle/>
          <a:p>
            <a:pPr marL="12700" marR="0" lvl="0" indent="0" algn="l" rtl="0">
              <a:spcBef>
                <a:spcPts val="0"/>
              </a:spcBef>
              <a:spcAft>
                <a:spcPts val="0"/>
              </a:spcAft>
              <a:buNone/>
            </a:pPr>
            <a:r>
              <a:rPr lang="en-US" sz="2200" b="1">
                <a:solidFill>
                  <a:srgbClr val="008000"/>
                </a:solidFill>
                <a:latin typeface="Courier New"/>
                <a:ea typeface="Courier New"/>
                <a:cs typeface="Courier New"/>
                <a:sym typeface="Courier New"/>
              </a:rPr>
              <a:t>%i</a:t>
            </a:r>
            <a:r>
              <a:rPr lang="en-US" sz="3000" baseline="-25000">
                <a:solidFill>
                  <a:srgbClr val="2F28FF"/>
                </a:solidFill>
                <a:latin typeface="Arial Black"/>
                <a:ea typeface="Arial Black"/>
                <a:cs typeface="Arial Black"/>
                <a:sym typeface="Arial Black"/>
              </a:rPr>
              <a:t>.  %</a:t>
            </a:r>
            <a:r>
              <a:rPr lang="en-US" sz="2200" b="1">
                <a:solidFill>
                  <a:srgbClr val="008000"/>
                </a:solidFill>
                <a:latin typeface="Courier New"/>
                <a:ea typeface="Courier New"/>
                <a:cs typeface="Courier New"/>
                <a:sym typeface="Courier New"/>
              </a:rPr>
              <a:t>d</a:t>
            </a:r>
            <a:endParaRPr sz="2200">
              <a:solidFill>
                <a:schemeClr val="dk1"/>
              </a:solidFill>
              <a:latin typeface="Courier New"/>
              <a:ea typeface="Courier New"/>
              <a:cs typeface="Courier New"/>
              <a:sym typeface="Courier New"/>
            </a:endParaRPr>
          </a:p>
          <a:p>
            <a:pPr marL="12700" marR="0" lvl="0" indent="0" algn="l" rtl="0">
              <a:spcBef>
                <a:spcPts val="1055"/>
              </a:spcBef>
              <a:spcAft>
                <a:spcPts val="0"/>
              </a:spcAft>
              <a:buNone/>
            </a:pPr>
            <a:r>
              <a:rPr lang="en-US" sz="2200" b="1">
                <a:solidFill>
                  <a:srgbClr val="008000"/>
                </a:solidFill>
                <a:latin typeface="Courier New"/>
                <a:ea typeface="Courier New"/>
                <a:cs typeface="Courier New"/>
                <a:sym typeface="Courier New"/>
              </a:rPr>
              <a:t>%f</a:t>
            </a:r>
            <a:endParaRPr sz="2200">
              <a:solidFill>
                <a:schemeClr val="dk1"/>
              </a:solidFill>
              <a:latin typeface="Courier New"/>
              <a:ea typeface="Courier New"/>
              <a:cs typeface="Courier New"/>
              <a:sym typeface="Courier New"/>
            </a:endParaRPr>
          </a:p>
          <a:p>
            <a:pPr marL="12700" marR="0" lvl="0" indent="0" algn="l" rtl="0">
              <a:spcBef>
                <a:spcPts val="1055"/>
              </a:spcBef>
              <a:spcAft>
                <a:spcPts val="0"/>
              </a:spcAft>
              <a:buNone/>
            </a:pPr>
            <a:r>
              <a:rPr lang="en-US" sz="2200" b="1">
                <a:solidFill>
                  <a:srgbClr val="008000"/>
                </a:solidFill>
                <a:latin typeface="Courier New"/>
                <a:ea typeface="Courier New"/>
                <a:cs typeface="Courier New"/>
                <a:sym typeface="Courier New"/>
              </a:rPr>
              <a:t>%lf</a:t>
            </a:r>
            <a:endParaRPr sz="2200">
              <a:solidFill>
                <a:schemeClr val="dk1"/>
              </a:solidFill>
              <a:latin typeface="Courier New"/>
              <a:ea typeface="Courier New"/>
              <a:cs typeface="Courier New"/>
              <a:sym typeface="Courier New"/>
            </a:endParaRPr>
          </a:p>
          <a:p>
            <a:pPr marL="12700" marR="0" lvl="0" indent="0" algn="l" rtl="0">
              <a:spcBef>
                <a:spcPts val="1060"/>
              </a:spcBef>
              <a:spcAft>
                <a:spcPts val="0"/>
              </a:spcAft>
              <a:buNone/>
            </a:pPr>
            <a:r>
              <a:rPr lang="en-US" sz="2200" b="1">
                <a:solidFill>
                  <a:srgbClr val="008000"/>
                </a:solidFill>
                <a:latin typeface="Courier New"/>
                <a:ea typeface="Courier New"/>
                <a:cs typeface="Courier New"/>
                <a:sym typeface="Courier New"/>
              </a:rPr>
              <a:t>%Lf</a:t>
            </a:r>
            <a:endParaRPr sz="2200">
              <a:solidFill>
                <a:schemeClr val="dk1"/>
              </a:solidFill>
              <a:latin typeface="Courier New"/>
              <a:ea typeface="Courier New"/>
              <a:cs typeface="Courier New"/>
              <a:sym typeface="Courier New"/>
            </a:endParaRPr>
          </a:p>
          <a:p>
            <a:pPr marL="12700" marR="0" lvl="0" indent="0" algn="l" rtl="0">
              <a:spcBef>
                <a:spcPts val="470"/>
              </a:spcBef>
              <a:spcAft>
                <a:spcPts val="0"/>
              </a:spcAft>
              <a:buNone/>
            </a:pPr>
            <a:r>
              <a:rPr lang="en-US" sz="2200" b="1">
                <a:solidFill>
                  <a:srgbClr val="008000"/>
                </a:solidFill>
                <a:latin typeface="Courier New"/>
                <a:ea typeface="Courier New"/>
                <a:cs typeface="Courier New"/>
                <a:sym typeface="Courier New"/>
              </a:rPr>
              <a:t>%c</a:t>
            </a:r>
            <a:endParaRPr sz="220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629" y="2023092"/>
            <a:ext cx="11937441" cy="2062103"/>
          </a:xfrm>
          <a:prstGeom prst="rect">
            <a:avLst/>
          </a:prstGeom>
        </p:spPr>
        <p:txBody>
          <a:bodyPr wrap="square">
            <a:spAutoFit/>
          </a:bodyPr>
          <a:lstStyle/>
          <a:p>
            <a:pPr fontAlgn="base"/>
            <a:r>
              <a:rPr lang="en-US" sz="3200" b="1" u="sng" dirty="0" smtClean="0"/>
              <a:t>L-value</a:t>
            </a:r>
            <a:r>
              <a:rPr lang="en-US" sz="3200" b="1" dirty="0"/>
              <a:t>:</a:t>
            </a:r>
            <a:r>
              <a:rPr lang="en-US" sz="3200" dirty="0"/>
              <a:t> “</a:t>
            </a:r>
            <a:r>
              <a:rPr lang="en-US" sz="3200" dirty="0" smtClean="0"/>
              <a:t>l-values </a:t>
            </a:r>
            <a:r>
              <a:rPr lang="en-US" sz="3200" dirty="0" err="1" smtClean="0"/>
              <a:t>are</a:t>
            </a:r>
            <a:r>
              <a:rPr lang="en-US" sz="3200" dirty="0" err="1" smtClean="0">
                <a:solidFill>
                  <a:srgbClr val="C00000"/>
                </a:solidFill>
                <a:latin typeface="-apple-system"/>
              </a:rPr>
              <a:t>“left</a:t>
            </a:r>
            <a:r>
              <a:rPr lang="en-US" sz="3200" dirty="0" smtClean="0">
                <a:solidFill>
                  <a:srgbClr val="C00000"/>
                </a:solidFill>
                <a:latin typeface="-apple-system"/>
              </a:rPr>
              <a:t> </a:t>
            </a:r>
            <a:r>
              <a:rPr lang="en-US" sz="3200" dirty="0">
                <a:solidFill>
                  <a:srgbClr val="C00000"/>
                </a:solidFill>
                <a:latin typeface="-apple-system"/>
              </a:rPr>
              <a:t>values</a:t>
            </a:r>
            <a:r>
              <a:rPr lang="en-US" sz="3200" dirty="0" smtClean="0">
                <a:solidFill>
                  <a:srgbClr val="C00000"/>
                </a:solidFill>
                <a:latin typeface="-apple-system"/>
              </a:rPr>
              <a:t>”  </a:t>
            </a:r>
            <a:r>
              <a:rPr lang="en-US" sz="3200" dirty="0" smtClean="0">
                <a:solidFill>
                  <a:schemeClr val="tx1"/>
                </a:solidFill>
                <a:latin typeface="-apple-system"/>
              </a:rPr>
              <a:t>which</a:t>
            </a:r>
            <a:r>
              <a:rPr lang="en-US" sz="3200" dirty="0" smtClean="0">
                <a:solidFill>
                  <a:srgbClr val="C00000"/>
                </a:solidFill>
                <a:latin typeface="-apple-system"/>
              </a:rPr>
              <a:t> </a:t>
            </a:r>
            <a:r>
              <a:rPr lang="en-US" sz="3200" dirty="0" smtClean="0">
                <a:solidFill>
                  <a:schemeClr val="tx1"/>
                </a:solidFill>
              </a:rPr>
              <a:t> </a:t>
            </a:r>
            <a:r>
              <a:rPr lang="en-US" sz="3200" dirty="0"/>
              <a:t>refers to memory location which identifies an object. l-value may appear as either left hand or right hand side of an assignment operator(=). l-value often represents as identifier</a:t>
            </a:r>
            <a:r>
              <a:rPr lang="en-US" sz="3200" dirty="0" smtClean="0"/>
              <a:t>.</a:t>
            </a:r>
            <a:endParaRPr lang="en-US" sz="4000" dirty="0">
              <a:solidFill>
                <a:srgbClr val="C00000"/>
              </a:solidFill>
              <a:latin typeface="-apple-system"/>
            </a:endParaRPr>
          </a:p>
        </p:txBody>
      </p:sp>
      <p:sp>
        <p:nvSpPr>
          <p:cNvPr id="7" name="Rectangle 2"/>
          <p:cNvSpPr>
            <a:spLocks noChangeArrowheads="1"/>
          </p:cNvSpPr>
          <p:nvPr/>
        </p:nvSpPr>
        <p:spPr bwMode="auto">
          <a:xfrm>
            <a:off x="130629" y="-38905"/>
            <a:ext cx="11847005" cy="221599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err="1" smtClean="0">
                <a:ln>
                  <a:noFill/>
                </a:ln>
                <a:solidFill>
                  <a:srgbClr val="FF0000"/>
                </a:solidFill>
                <a:effectLst/>
                <a:latin typeface="Arial Unicode MS" panose="020B0604020202020204" pitchFamily="34" charset="-128"/>
              </a:rPr>
              <a:t>assignment_expr</a:t>
            </a:r>
            <a:r>
              <a:rPr kumimoji="0" lang="en-US" sz="3600" b="0" i="0" u="none" strike="noStrike" cap="none" normalizeH="0" baseline="0" dirty="0" smtClean="0">
                <a:ln>
                  <a:noFill/>
                </a:ln>
                <a:solidFill>
                  <a:srgbClr val="FF0000"/>
                </a:solidFill>
                <a:effectLst/>
                <a:latin typeface="Arial Unicode MS" panose="020B0604020202020204" pitchFamily="34" charset="-128"/>
              </a:rPr>
              <a:t> ::= </a:t>
            </a:r>
            <a:r>
              <a:rPr kumimoji="0" lang="en-US" sz="3600" b="0" i="0" u="none" strike="noStrike" cap="none" normalizeH="0" baseline="0" dirty="0" err="1" smtClean="0">
                <a:ln>
                  <a:noFill/>
                </a:ln>
                <a:solidFill>
                  <a:srgbClr val="FF0000"/>
                </a:solidFill>
                <a:effectLst/>
                <a:latin typeface="Arial Unicode MS" panose="020B0604020202020204" pitchFamily="34" charset="-128"/>
              </a:rPr>
              <a:t>lvalue</a:t>
            </a:r>
            <a:r>
              <a:rPr kumimoji="0" lang="en-US" sz="3600" b="0" i="0" u="none" strike="noStrike" cap="none" normalizeH="0" baseline="0" dirty="0" smtClean="0">
                <a:ln>
                  <a:noFill/>
                </a:ln>
                <a:solidFill>
                  <a:srgbClr val="FF0000"/>
                </a:solidFill>
                <a:effectLst/>
                <a:latin typeface="Arial Unicode MS" panose="020B0604020202020204" pitchFamily="34" charset="-128"/>
              </a:rPr>
              <a:t> "=" (</a:t>
            </a:r>
            <a:r>
              <a:rPr kumimoji="0" lang="en-US" sz="3600" b="0" i="0" u="none" strike="noStrike" cap="none" normalizeH="0" baseline="0" dirty="0" err="1" smtClean="0">
                <a:ln>
                  <a:noFill/>
                </a:ln>
                <a:solidFill>
                  <a:srgbClr val="FF0000"/>
                </a:solidFill>
                <a:effectLst/>
                <a:latin typeface="Arial Unicode MS" panose="020B0604020202020204" pitchFamily="34" charset="-128"/>
              </a:rPr>
              <a:t>lvalue</a:t>
            </a:r>
            <a:r>
              <a:rPr kumimoji="0" lang="en-US" sz="3600" b="0" i="0" u="none" strike="noStrike" cap="none" normalizeH="0" baseline="0" dirty="0" smtClean="0">
                <a:ln>
                  <a:noFill/>
                </a:ln>
                <a:solidFill>
                  <a:srgbClr val="FF0000"/>
                </a:solidFill>
                <a:effectLst/>
                <a:latin typeface="Arial Unicode MS" panose="020B0604020202020204" pitchFamily="34" charset="-128"/>
              </a:rPr>
              <a:t> | </a:t>
            </a:r>
            <a:r>
              <a:rPr kumimoji="0" lang="en-US" sz="3600" b="0" i="0" u="none" strike="noStrike" cap="none" normalizeH="0" baseline="0" dirty="0" err="1" smtClean="0">
                <a:ln>
                  <a:noFill/>
                </a:ln>
                <a:solidFill>
                  <a:srgbClr val="FF0000"/>
                </a:solidFill>
                <a:effectLst/>
                <a:latin typeface="Arial Unicode MS" panose="020B0604020202020204" pitchFamily="34" charset="-128"/>
              </a:rPr>
              <a:t>rvalue</a:t>
            </a:r>
            <a:r>
              <a:rPr kumimoji="0" lang="en-US" sz="3600" b="0" i="0" u="none" strike="noStrike" cap="none" normalizeH="0" baseline="0" dirty="0" smtClean="0">
                <a:ln>
                  <a:noFill/>
                </a:ln>
                <a:solidFill>
                  <a:srgbClr val="FF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FF0000"/>
                </a:solidFill>
                <a:effectLst/>
                <a:latin typeface="Arial Unicode MS" panose="020B0604020202020204" pitchFamily="34" charset="-128"/>
              </a:rPr>
              <a:t> </a:t>
            </a:r>
            <a:r>
              <a:rPr kumimoji="0" lang="en-US" sz="3600" b="0" i="0" u="none" strike="noStrike" cap="none" normalizeH="0" baseline="0" dirty="0" err="1" smtClean="0">
                <a:ln>
                  <a:noFill/>
                </a:ln>
                <a:solidFill>
                  <a:srgbClr val="FF0000"/>
                </a:solidFill>
                <a:effectLst/>
                <a:latin typeface="Arial Unicode MS" panose="020B0604020202020204" pitchFamily="34" charset="-128"/>
              </a:rPr>
              <a:t>lvalue</a:t>
            </a:r>
            <a:r>
              <a:rPr kumimoji="0" lang="en-US" sz="3600" b="0" i="0" u="none" strike="noStrike" cap="none" normalizeH="0" baseline="0" dirty="0" smtClean="0">
                <a:ln>
                  <a:noFill/>
                </a:ln>
                <a:solidFill>
                  <a:srgbClr val="FF0000"/>
                </a:solidFill>
                <a:effectLst/>
                <a:latin typeface="Arial Unicode MS" panose="020B0604020202020204" pitchFamily="34" charset="-128"/>
              </a:rPr>
              <a:t> ::= </a:t>
            </a:r>
            <a:r>
              <a:rPr kumimoji="0" lang="en-US" sz="3600" b="0" i="0" u="none" strike="noStrike" cap="none" normalizeH="0" baseline="0" dirty="0" err="1" smtClean="0">
                <a:ln>
                  <a:noFill/>
                </a:ln>
                <a:solidFill>
                  <a:srgbClr val="FF0000"/>
                </a:solidFill>
                <a:effectLst/>
                <a:latin typeface="Arial Unicode MS" panose="020B0604020202020204" pitchFamily="34" charset="-128"/>
              </a:rPr>
              <a:t>var</a:t>
            </a:r>
            <a:r>
              <a:rPr kumimoji="0" lang="en-US" sz="3600" b="0" i="0" u="none" strike="noStrike" cap="none" normalizeH="0" baseline="0" dirty="0" smtClean="0">
                <a:ln>
                  <a:noFill/>
                </a:ln>
                <a:solidFill>
                  <a:srgbClr val="FF0000"/>
                </a:solidFill>
                <a:effectLst/>
                <a:latin typeface="Arial Unicode MS" panose="020B0604020202020204" pitchFamily="34" charset="-128"/>
              </a:rPr>
              <a:t> | dereference | </a:t>
            </a:r>
            <a:r>
              <a:rPr kumimoji="0" lang="en-US" sz="3600" b="0" i="0" u="none" strike="noStrike" cap="none" normalizeH="0" baseline="0" dirty="0" err="1" smtClean="0">
                <a:ln>
                  <a:noFill/>
                </a:ln>
                <a:solidFill>
                  <a:srgbClr val="FF0000"/>
                </a:solidFill>
                <a:effectLst/>
                <a:latin typeface="Arial Unicode MS" panose="020B0604020202020204" pitchFamily="34" charset="-128"/>
              </a:rPr>
              <a:t>array_lookup</a:t>
            </a:r>
            <a:r>
              <a:rPr kumimoji="0" lang="en-US" sz="3600" b="0" i="0" u="none" strike="noStrike" cap="none" normalizeH="0" baseline="0" dirty="0" smtClean="0">
                <a:ln>
                  <a:noFill/>
                </a:ln>
                <a:solidFill>
                  <a:srgbClr val="FF0000"/>
                </a:solidFill>
                <a:effectLst/>
                <a:latin typeface="Arial Unicode MS" panose="020B0604020202020204" pitchFamily="34" charset="-128"/>
              </a:rPr>
              <a:t>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err="1" smtClean="0">
                <a:ln>
                  <a:noFill/>
                </a:ln>
                <a:solidFill>
                  <a:srgbClr val="FF0000"/>
                </a:solidFill>
                <a:effectLst/>
                <a:latin typeface="Arial Unicode MS" panose="020B0604020202020204" pitchFamily="34" charset="-128"/>
              </a:rPr>
              <a:t>rvalue</a:t>
            </a:r>
            <a:r>
              <a:rPr kumimoji="0" lang="en-US" sz="3600" b="0" i="0" u="none" strike="noStrike" cap="none" normalizeH="0" baseline="0" dirty="0" smtClean="0">
                <a:ln>
                  <a:noFill/>
                </a:ln>
                <a:solidFill>
                  <a:srgbClr val="FF0000"/>
                </a:solidFill>
                <a:effectLst/>
                <a:latin typeface="Arial Unicode MS" panose="020B0604020202020204" pitchFamily="34" charset="-128"/>
              </a:rPr>
              <a:t> ::= </a:t>
            </a:r>
            <a:r>
              <a:rPr kumimoji="0" lang="en-US" sz="3600" b="0" i="0" u="none" strike="noStrike" cap="none" normalizeH="0" baseline="0" dirty="0" err="1" smtClean="0">
                <a:ln>
                  <a:noFill/>
                </a:ln>
                <a:solidFill>
                  <a:srgbClr val="FF0000"/>
                </a:solidFill>
                <a:effectLst/>
                <a:latin typeface="Arial Unicode MS" panose="020B0604020202020204" pitchFamily="34" charset="-128"/>
              </a:rPr>
              <a:t>function_call</a:t>
            </a:r>
            <a:r>
              <a:rPr kumimoji="0" lang="en-US" sz="3600" b="0" i="0" u="none" strike="noStrike" cap="none" normalizeH="0" baseline="0" dirty="0" smtClean="0">
                <a:ln>
                  <a:noFill/>
                </a:ln>
                <a:solidFill>
                  <a:srgbClr val="FF0000"/>
                </a:solidFill>
                <a:effectLst/>
                <a:latin typeface="Arial Unicode MS" panose="020B0604020202020204" pitchFamily="34" charset="-128"/>
              </a:rPr>
              <a:t> | constant | ... ; </a:t>
            </a:r>
            <a:r>
              <a:rPr kumimoji="0" lang="en-US" sz="3600" b="0" i="0" u="none" strike="noStrike" cap="none" normalizeH="0" baseline="0" dirty="0" smtClean="0">
                <a:ln>
                  <a:noFill/>
                </a:ln>
                <a:solidFill>
                  <a:srgbClr val="FF0000"/>
                </a:solidFill>
                <a:effectLst/>
              </a:rPr>
              <a:t/>
            </a:r>
            <a:br>
              <a:rPr kumimoji="0" lang="en-US" sz="3600" b="0" i="0" u="none" strike="noStrike" cap="none" normalizeH="0" baseline="0" dirty="0" smtClean="0">
                <a:ln>
                  <a:noFill/>
                </a:ln>
                <a:solidFill>
                  <a:srgbClr val="FF0000"/>
                </a:solidFill>
                <a:effectLst/>
              </a:rPr>
            </a:br>
            <a:endParaRPr kumimoji="0" lang="en-US" sz="3600" b="0" i="0" u="none" strike="noStrike" cap="none" normalizeH="0" baseline="0" dirty="0" smtClean="0">
              <a:ln>
                <a:noFill/>
              </a:ln>
              <a:solidFill>
                <a:srgbClr val="FF0000"/>
              </a:solidFill>
              <a:effectLst/>
              <a:latin typeface="Arial" panose="020B0604020202020204" pitchFamily="34" charset="0"/>
            </a:endParaRPr>
          </a:p>
        </p:txBody>
      </p:sp>
      <p:sp>
        <p:nvSpPr>
          <p:cNvPr id="8" name="Rectangle 1"/>
          <p:cNvSpPr>
            <a:spLocks noChangeArrowheads="1"/>
          </p:cNvSpPr>
          <p:nvPr/>
        </p:nvSpPr>
        <p:spPr bwMode="auto">
          <a:xfrm>
            <a:off x="0" y="3968873"/>
            <a:ext cx="12096260"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FF0000"/>
                </a:solidFill>
                <a:effectLst/>
                <a:latin typeface="urw-din"/>
              </a:rPr>
              <a:t>The </a:t>
            </a:r>
            <a:r>
              <a:rPr kumimoji="0" lang="en-US" sz="3000" b="0" i="0" u="none" strike="noStrike" cap="none" normalizeH="0" baseline="0" dirty="0" smtClean="0">
                <a:ln>
                  <a:noFill/>
                </a:ln>
                <a:solidFill>
                  <a:srgbClr val="FF0000"/>
                </a:solidFill>
                <a:effectLst/>
                <a:latin typeface="+mj-lt"/>
              </a:rPr>
              <a:t>l-value is one of the following:</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2000" b="0" i="0" u="none" strike="noStrike" cap="none" normalizeH="0" baseline="0" dirty="0" smtClean="0">
                <a:ln>
                  <a:noFill/>
                </a:ln>
                <a:solidFill>
                  <a:srgbClr val="273239"/>
                </a:solidFill>
                <a:effectLst/>
                <a:latin typeface="+mj-lt"/>
              </a:rPr>
              <a:t>The name of the variable of any type </a:t>
            </a:r>
            <a:r>
              <a:rPr kumimoji="0" lang="en-US" sz="2000" b="0" i="0" u="none" strike="noStrike" cap="none" normalizeH="0" baseline="0" dirty="0" err="1" smtClean="0">
                <a:ln>
                  <a:noFill/>
                </a:ln>
                <a:solidFill>
                  <a:srgbClr val="273239"/>
                </a:solidFill>
                <a:effectLst/>
                <a:latin typeface="+mj-lt"/>
              </a:rPr>
              <a:t>i.e</a:t>
            </a:r>
            <a:r>
              <a:rPr kumimoji="0" lang="en-US" sz="2000" b="0" i="0" u="none" strike="noStrike" cap="none" normalizeH="0" baseline="0" dirty="0" smtClean="0">
                <a:ln>
                  <a:noFill/>
                </a:ln>
                <a:solidFill>
                  <a:srgbClr val="273239"/>
                </a:solidFill>
                <a:effectLst/>
                <a:latin typeface="+mj-lt"/>
              </a:rPr>
              <a:t>, an identifier of integral, floating, pointer, structure, or union type.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2000" b="0" i="0" u="none" strike="noStrike" cap="none" normalizeH="0" baseline="0" dirty="0" smtClean="0">
                <a:ln>
                  <a:noFill/>
                </a:ln>
                <a:solidFill>
                  <a:srgbClr val="273239"/>
                </a:solidFill>
                <a:effectLst/>
                <a:latin typeface="+mj-lt"/>
              </a:rPr>
              <a:t>A subscript ([ ]) expression that does not evaluate to an array.</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sz="2000" b="0" i="0" u="none" strike="noStrike" cap="none" normalizeH="0" baseline="0" dirty="0" smtClean="0">
                <a:ln>
                  <a:noFill/>
                </a:ln>
                <a:solidFill>
                  <a:srgbClr val="273239"/>
                </a:solidFill>
                <a:effectLst/>
                <a:latin typeface="+mj-lt"/>
              </a:rPr>
              <a:t>A unary-indirection (*) expression that does not refer to an array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sz="2000" b="0" i="0" u="none" strike="noStrike" cap="none" normalizeH="0" baseline="0" dirty="0" smtClean="0">
                <a:ln>
                  <a:noFill/>
                </a:ln>
                <a:solidFill>
                  <a:srgbClr val="273239"/>
                </a:solidFill>
                <a:effectLst/>
                <a:latin typeface="+mj-lt"/>
              </a:rPr>
              <a:t>An l-value expression in parentheses.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sz="2000" b="0" i="0" u="none" strike="noStrike" cap="none" normalizeH="0" baseline="0" dirty="0" smtClean="0">
                <a:ln>
                  <a:noFill/>
                </a:ln>
                <a:solidFill>
                  <a:srgbClr val="273239"/>
                </a:solidFill>
                <a:effectLst/>
                <a:latin typeface="+mj-lt"/>
              </a:rPr>
              <a:t>A </a:t>
            </a:r>
            <a:r>
              <a:rPr kumimoji="0" lang="en-US" sz="2000" b="1" i="0" u="none" strike="noStrike" cap="none" normalizeH="0" baseline="0" dirty="0" err="1" smtClean="0">
                <a:ln>
                  <a:noFill/>
                </a:ln>
                <a:solidFill>
                  <a:srgbClr val="273239"/>
                </a:solidFill>
                <a:effectLst/>
                <a:latin typeface="+mj-lt"/>
              </a:rPr>
              <a:t>const</a:t>
            </a:r>
            <a:r>
              <a:rPr kumimoji="0" lang="en-US" sz="2000" b="0" i="0" u="none" strike="noStrike" cap="none" normalizeH="0" baseline="0" dirty="0" smtClean="0">
                <a:ln>
                  <a:noFill/>
                </a:ln>
                <a:solidFill>
                  <a:srgbClr val="273239"/>
                </a:solidFill>
                <a:effectLst/>
                <a:latin typeface="+mj-lt"/>
              </a:rPr>
              <a:t> object (a </a:t>
            </a:r>
            <a:r>
              <a:rPr kumimoji="0" lang="en-US" sz="2000" b="0" i="0" u="none" strike="noStrike" cap="none" normalizeH="0" baseline="0" dirty="0" err="1" smtClean="0">
                <a:ln>
                  <a:noFill/>
                </a:ln>
                <a:solidFill>
                  <a:srgbClr val="273239"/>
                </a:solidFill>
                <a:effectLst/>
                <a:latin typeface="+mj-lt"/>
              </a:rPr>
              <a:t>nonmodifiable</a:t>
            </a:r>
            <a:r>
              <a:rPr kumimoji="0" lang="en-US" sz="2000" b="0" i="0" u="none" strike="noStrike" cap="none" normalizeH="0" baseline="0" dirty="0" smtClean="0">
                <a:ln>
                  <a:noFill/>
                </a:ln>
                <a:solidFill>
                  <a:srgbClr val="273239"/>
                </a:solidFill>
                <a:effectLst/>
                <a:latin typeface="+mj-lt"/>
              </a:rPr>
              <a:t> l-value).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sz="2000" b="0" i="0" u="none" strike="noStrike" cap="none" normalizeH="0" baseline="0" dirty="0" smtClean="0">
                <a:ln>
                  <a:noFill/>
                </a:ln>
                <a:solidFill>
                  <a:srgbClr val="273239"/>
                </a:solidFill>
                <a:effectLst/>
                <a:latin typeface="+mj-lt"/>
              </a:rPr>
              <a:t>The result of indirection through a pointer, provided that it isn’t a function pointer.</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sz="2000" b="0" i="0" u="none" strike="noStrike" cap="none" normalizeH="0" baseline="0" dirty="0" smtClean="0">
                <a:ln>
                  <a:noFill/>
                </a:ln>
                <a:solidFill>
                  <a:srgbClr val="273239"/>
                </a:solidFill>
                <a:effectLst/>
                <a:latin typeface="+mj-lt"/>
              </a:rPr>
              <a:t>The result of member access through pointer(-&gt; or .)</a:t>
            </a:r>
          </a:p>
        </p:txBody>
      </p:sp>
    </p:spTree>
    <p:extLst>
      <p:ext uri="{BB962C8B-B14F-4D97-AF65-F5344CB8AC3E}">
        <p14:creationId xmlns:p14="http://schemas.microsoft.com/office/powerpoint/2010/main" val="36497285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08"/>
          <p:cNvSpPr txBox="1">
            <a:spLocks noGrp="1"/>
          </p:cNvSpPr>
          <p:nvPr>
            <p:ph type="title"/>
          </p:nvPr>
        </p:nvSpPr>
        <p:spPr>
          <a:xfrm>
            <a:off x="3497961" y="217120"/>
            <a:ext cx="5349875" cy="574675"/>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C00000"/>
              </a:buClr>
              <a:buSzPts val="3600"/>
              <a:buFont typeface="Trebuchet MS"/>
              <a:buNone/>
            </a:pPr>
            <a:r>
              <a:rPr lang="en-US" sz="3600">
                <a:solidFill>
                  <a:srgbClr val="C00000"/>
                </a:solidFill>
                <a:latin typeface="Trebuchet MS"/>
                <a:ea typeface="Trebuchet MS"/>
                <a:cs typeface="Trebuchet MS"/>
                <a:sym typeface="Trebuchet MS"/>
              </a:rPr>
              <a:t>Keyboard input: </a:t>
            </a:r>
            <a:r>
              <a:rPr lang="en-US" sz="3600">
                <a:solidFill>
                  <a:srgbClr val="C00000"/>
                </a:solidFill>
                <a:latin typeface="Courier New"/>
                <a:ea typeface="Courier New"/>
                <a:cs typeface="Courier New"/>
                <a:sym typeface="Courier New"/>
              </a:rPr>
              <a:t>scanf()</a:t>
            </a:r>
            <a:endParaRPr sz="3600">
              <a:solidFill>
                <a:srgbClr val="C00000"/>
              </a:solidFill>
              <a:latin typeface="Courier New"/>
              <a:ea typeface="Courier New"/>
              <a:cs typeface="Courier New"/>
              <a:sym typeface="Courier New"/>
            </a:endParaRPr>
          </a:p>
        </p:txBody>
      </p:sp>
      <p:sp>
        <p:nvSpPr>
          <p:cNvPr id="671" name="Google Shape;671;p108"/>
          <p:cNvSpPr/>
          <p:nvPr/>
        </p:nvSpPr>
        <p:spPr>
          <a:xfrm>
            <a:off x="2209800" y="1981200"/>
            <a:ext cx="7772400" cy="2293620"/>
          </a:xfrm>
          <a:custGeom>
            <a:avLst/>
            <a:gdLst/>
            <a:ahLst/>
            <a:cxnLst/>
            <a:rect l="l" t="t" r="r" b="b"/>
            <a:pathLst>
              <a:path w="7772400" h="2293620" extrusionOk="0">
                <a:moveTo>
                  <a:pt x="7772400" y="0"/>
                </a:moveTo>
                <a:lnTo>
                  <a:pt x="0" y="0"/>
                </a:lnTo>
                <a:lnTo>
                  <a:pt x="0" y="2293620"/>
                </a:lnTo>
                <a:lnTo>
                  <a:pt x="7772400" y="2293620"/>
                </a:lnTo>
                <a:lnTo>
                  <a:pt x="777240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p108"/>
          <p:cNvSpPr txBox="1"/>
          <p:nvPr/>
        </p:nvSpPr>
        <p:spPr>
          <a:xfrm>
            <a:off x="2439260" y="1580730"/>
            <a:ext cx="6896100" cy="2116455"/>
          </a:xfrm>
          <a:prstGeom prst="rect">
            <a:avLst/>
          </a:prstGeom>
          <a:noFill/>
          <a:ln>
            <a:noFill/>
          </a:ln>
        </p:spPr>
        <p:txBody>
          <a:bodyPr spcFirstLastPara="1" wrap="square" lIns="0" tIns="60950" rIns="0" bIns="0" anchor="t" anchorCtr="0">
            <a:spAutoFit/>
          </a:bodyPr>
          <a:lstStyle/>
          <a:p>
            <a:pPr marL="363220" marR="0" lvl="0" indent="-351155" algn="l" rtl="0">
              <a:spcBef>
                <a:spcPts val="0"/>
              </a:spcBef>
              <a:spcAft>
                <a:spcPts val="0"/>
              </a:spcAft>
              <a:buClr>
                <a:srgbClr val="D16248"/>
              </a:buClr>
              <a:buSzPts val="1700"/>
              <a:buFont typeface="Arial"/>
              <a:buChar char=""/>
            </a:pPr>
            <a:r>
              <a:rPr lang="en-US" sz="2400" b="1" dirty="0" err="1">
                <a:solidFill>
                  <a:schemeClr val="dk1"/>
                </a:solidFill>
                <a:latin typeface="Courier New"/>
                <a:ea typeface="Courier New"/>
                <a:cs typeface="Courier New"/>
                <a:sym typeface="Courier New"/>
              </a:rPr>
              <a:t>scanf</a:t>
            </a:r>
            <a:r>
              <a:rPr lang="en-US" sz="2400" b="1" dirty="0">
                <a:solidFill>
                  <a:schemeClr val="dk1"/>
                </a:solidFill>
                <a:latin typeface="Courier New"/>
                <a:ea typeface="Courier New"/>
                <a:cs typeface="Courier New"/>
                <a:sym typeface="Courier New"/>
              </a:rPr>
              <a:t>() </a:t>
            </a:r>
            <a:r>
              <a:rPr lang="en-US" sz="2000" dirty="0">
                <a:solidFill>
                  <a:schemeClr val="dk1"/>
                </a:solidFill>
                <a:latin typeface="Trebuchet MS"/>
                <a:ea typeface="Trebuchet MS"/>
                <a:cs typeface="Trebuchet MS"/>
                <a:sym typeface="Trebuchet MS"/>
              </a:rPr>
              <a:t>will </a:t>
            </a:r>
            <a:r>
              <a:rPr lang="en-US" sz="2000" dirty="0">
                <a:solidFill>
                  <a:srgbClr val="FF0000"/>
                </a:solidFill>
                <a:latin typeface="Trebuchet MS"/>
                <a:ea typeface="Trebuchet MS"/>
                <a:cs typeface="Trebuchet MS"/>
                <a:sym typeface="Trebuchet MS"/>
              </a:rPr>
              <a:t>scan f</a:t>
            </a:r>
            <a:r>
              <a:rPr lang="en-US" sz="2000" dirty="0">
                <a:solidFill>
                  <a:schemeClr val="dk1"/>
                </a:solidFill>
                <a:latin typeface="Trebuchet MS"/>
                <a:ea typeface="Trebuchet MS"/>
                <a:cs typeface="Trebuchet MS"/>
                <a:sym typeface="Trebuchet MS"/>
              </a:rPr>
              <a:t>ormatted input from the keyboard.</a:t>
            </a:r>
            <a:endParaRPr sz="2000" dirty="0">
              <a:solidFill>
                <a:schemeClr val="dk1"/>
              </a:solidFill>
              <a:latin typeface="Trebuchet MS"/>
              <a:ea typeface="Trebuchet MS"/>
              <a:cs typeface="Trebuchet MS"/>
              <a:sym typeface="Trebuchet MS"/>
            </a:endParaRPr>
          </a:p>
          <a:p>
            <a:pPr marL="287020" marR="0" lvl="0" indent="-274955" algn="l" rtl="0">
              <a:spcBef>
                <a:spcPts val="315"/>
              </a:spcBef>
              <a:spcAft>
                <a:spcPts val="0"/>
              </a:spcAft>
              <a:buClr>
                <a:srgbClr val="D16248"/>
              </a:buClr>
              <a:buSzPts val="1700"/>
              <a:buFont typeface="Arial"/>
              <a:buChar char=""/>
            </a:pPr>
            <a:r>
              <a:rPr lang="en-US" sz="2000" dirty="0">
                <a:solidFill>
                  <a:schemeClr val="dk1"/>
                </a:solidFill>
                <a:latin typeface="Trebuchet MS"/>
                <a:ea typeface="Trebuchet MS"/>
                <a:cs typeface="Trebuchet MS"/>
                <a:sym typeface="Trebuchet MS"/>
              </a:rPr>
              <a:t>It uses the same format </a:t>
            </a:r>
            <a:r>
              <a:rPr lang="en-US" sz="2000" dirty="0" err="1">
                <a:solidFill>
                  <a:schemeClr val="dk1"/>
                </a:solidFill>
                <a:latin typeface="Trebuchet MS"/>
                <a:ea typeface="Trebuchet MS"/>
                <a:cs typeface="Trebuchet MS"/>
                <a:sym typeface="Trebuchet MS"/>
              </a:rPr>
              <a:t>specifiers</a:t>
            </a:r>
            <a:r>
              <a:rPr lang="en-US" sz="2000" dirty="0">
                <a:solidFill>
                  <a:schemeClr val="dk1"/>
                </a:solidFill>
                <a:latin typeface="Trebuchet MS"/>
                <a:ea typeface="Trebuchet MS"/>
                <a:cs typeface="Trebuchet MS"/>
                <a:sym typeface="Trebuchet MS"/>
              </a:rPr>
              <a:t> as </a:t>
            </a:r>
            <a:r>
              <a:rPr lang="en-US" sz="2000" b="1" dirty="0" err="1">
                <a:solidFill>
                  <a:schemeClr val="dk1"/>
                </a:solidFill>
                <a:latin typeface="Courier New"/>
                <a:ea typeface="Courier New"/>
                <a:cs typeface="Courier New"/>
                <a:sym typeface="Courier New"/>
              </a:rPr>
              <a:t>printf</a:t>
            </a:r>
            <a:r>
              <a:rPr lang="en-US" sz="2000" b="1" dirty="0">
                <a:solidFill>
                  <a:schemeClr val="dk1"/>
                </a:solidFill>
                <a:latin typeface="Courier New"/>
                <a:ea typeface="Courier New"/>
                <a:cs typeface="Courier New"/>
                <a:sym typeface="Courier New"/>
              </a:rPr>
              <a:t>()</a:t>
            </a:r>
            <a:endParaRPr sz="2000" dirty="0">
              <a:solidFill>
                <a:schemeClr val="dk1"/>
              </a:solidFill>
              <a:latin typeface="Courier New"/>
              <a:ea typeface="Courier New"/>
              <a:cs typeface="Courier New"/>
              <a:sym typeface="Courier New"/>
            </a:endParaRPr>
          </a:p>
          <a:p>
            <a:pPr marL="287020" marR="0" lvl="0" indent="-274955" algn="l" rtl="0">
              <a:spcBef>
                <a:spcPts val="325"/>
              </a:spcBef>
              <a:spcAft>
                <a:spcPts val="0"/>
              </a:spcAft>
              <a:buClr>
                <a:srgbClr val="D16248"/>
              </a:buClr>
              <a:buSzPts val="1700"/>
              <a:buFont typeface="Arial"/>
              <a:buChar char=""/>
            </a:pPr>
            <a:r>
              <a:rPr lang="en-US" sz="2000" dirty="0">
                <a:solidFill>
                  <a:schemeClr val="dk1"/>
                </a:solidFill>
                <a:latin typeface="Trebuchet MS"/>
                <a:ea typeface="Trebuchet MS"/>
                <a:cs typeface="Trebuchet MS"/>
                <a:sym typeface="Trebuchet MS"/>
              </a:rPr>
              <a:t>To read an integer:</a:t>
            </a:r>
            <a:endParaRPr sz="2000" dirty="0">
              <a:solidFill>
                <a:schemeClr val="dk1"/>
              </a:solidFill>
              <a:latin typeface="Trebuchet MS"/>
              <a:ea typeface="Trebuchet MS"/>
              <a:cs typeface="Trebuchet MS"/>
              <a:sym typeface="Trebuchet MS"/>
            </a:endParaRPr>
          </a:p>
          <a:p>
            <a:pPr marL="0" marR="0" lvl="0" indent="0" algn="l" rtl="0">
              <a:spcBef>
                <a:spcPts val="25"/>
              </a:spcBef>
              <a:spcAft>
                <a:spcPts val="0"/>
              </a:spcAft>
              <a:buClr>
                <a:schemeClr val="dk1"/>
              </a:buClr>
              <a:buSzPts val="1950"/>
              <a:buFont typeface="Calibri"/>
              <a:buNone/>
            </a:pPr>
            <a:endParaRPr sz="1950" dirty="0">
              <a:solidFill>
                <a:schemeClr val="dk1"/>
              </a:solidFill>
              <a:latin typeface="Trebuchet MS"/>
              <a:ea typeface="Trebuchet MS"/>
              <a:cs typeface="Trebuchet MS"/>
              <a:sym typeface="Trebuchet MS"/>
            </a:endParaRPr>
          </a:p>
          <a:p>
            <a:pPr marL="287020" marR="0" lvl="0" indent="-274955" algn="l" rtl="0">
              <a:lnSpc>
                <a:spcPct val="113958"/>
              </a:lnSpc>
              <a:spcBef>
                <a:spcPts val="0"/>
              </a:spcBef>
              <a:spcAft>
                <a:spcPts val="0"/>
              </a:spcAft>
              <a:buClr>
                <a:srgbClr val="D16248"/>
              </a:buClr>
              <a:buSzPts val="2050"/>
              <a:buFont typeface="Arial"/>
              <a:buChar char=""/>
            </a:pPr>
            <a:r>
              <a:rPr lang="en-US" sz="2400" b="1" dirty="0" err="1">
                <a:solidFill>
                  <a:srgbClr val="CCB400"/>
                </a:solidFill>
                <a:latin typeface="Courier New"/>
                <a:ea typeface="Courier New"/>
                <a:cs typeface="Courier New"/>
                <a:sym typeface="Courier New"/>
              </a:rPr>
              <a:t>int</a:t>
            </a:r>
            <a:r>
              <a:rPr lang="en-US" sz="2400" b="1" dirty="0">
                <a:solidFill>
                  <a:srgbClr val="CCB400"/>
                </a:solidFill>
                <a:latin typeface="Courier New"/>
                <a:ea typeface="Courier New"/>
                <a:cs typeface="Courier New"/>
                <a:sym typeface="Courier New"/>
              </a:rPr>
              <a:t> </a:t>
            </a:r>
            <a:r>
              <a:rPr lang="en-US" sz="2400" b="1" dirty="0" err="1">
                <a:solidFill>
                  <a:srgbClr val="CCB400"/>
                </a:solidFill>
                <a:latin typeface="Courier New"/>
                <a:ea typeface="Courier New"/>
                <a:cs typeface="Courier New"/>
                <a:sym typeface="Courier New"/>
              </a:rPr>
              <a:t>num_students</a:t>
            </a:r>
            <a:r>
              <a:rPr lang="en-US" sz="2400" b="1" dirty="0">
                <a:solidFill>
                  <a:srgbClr val="CCB400"/>
                </a:solidFill>
                <a:latin typeface="Courier New"/>
                <a:ea typeface="Courier New"/>
                <a:cs typeface="Courier New"/>
                <a:sym typeface="Courier New"/>
              </a:rPr>
              <a:t>;</a:t>
            </a:r>
            <a:endParaRPr sz="2400" dirty="0">
              <a:solidFill>
                <a:schemeClr val="dk1"/>
              </a:solidFill>
              <a:latin typeface="Courier New"/>
              <a:ea typeface="Courier New"/>
              <a:cs typeface="Courier New"/>
              <a:sym typeface="Courier New"/>
            </a:endParaRPr>
          </a:p>
          <a:p>
            <a:pPr marL="287020" marR="0" lvl="0" indent="0" algn="l" rtl="0">
              <a:lnSpc>
                <a:spcPct val="113958"/>
              </a:lnSpc>
              <a:spcBef>
                <a:spcPts val="0"/>
              </a:spcBef>
              <a:spcAft>
                <a:spcPts val="0"/>
              </a:spcAft>
              <a:buNone/>
            </a:pPr>
            <a:r>
              <a:rPr lang="en-US" sz="2400" b="1" dirty="0" err="1">
                <a:solidFill>
                  <a:srgbClr val="CCB400"/>
                </a:solidFill>
                <a:latin typeface="Courier New"/>
                <a:ea typeface="Courier New"/>
                <a:cs typeface="Courier New"/>
                <a:sym typeface="Courier New"/>
              </a:rPr>
              <a:t>scanf</a:t>
            </a:r>
            <a:r>
              <a:rPr lang="en-US" sz="2400" b="1" dirty="0">
                <a:solidFill>
                  <a:srgbClr val="CCB400"/>
                </a:solidFill>
                <a:latin typeface="Courier New"/>
                <a:ea typeface="Courier New"/>
                <a:cs typeface="Courier New"/>
                <a:sym typeface="Courier New"/>
              </a:rPr>
              <a:t>("%d", &amp;</a:t>
            </a:r>
            <a:r>
              <a:rPr lang="en-US" sz="2400" b="1" dirty="0" err="1">
                <a:solidFill>
                  <a:srgbClr val="CCB400"/>
                </a:solidFill>
                <a:latin typeface="Courier New"/>
                <a:ea typeface="Courier New"/>
                <a:cs typeface="Courier New"/>
                <a:sym typeface="Courier New"/>
              </a:rPr>
              <a:t>num_students</a:t>
            </a:r>
            <a:r>
              <a:rPr lang="en-US" sz="2400" b="1" dirty="0">
                <a:solidFill>
                  <a:srgbClr val="CCB400"/>
                </a:solidFill>
                <a:latin typeface="Courier New"/>
                <a:ea typeface="Courier New"/>
                <a:cs typeface="Courier New"/>
                <a:sym typeface="Courier New"/>
              </a:rPr>
              <a:t>);</a:t>
            </a:r>
            <a:endParaRPr sz="2400" dirty="0">
              <a:solidFill>
                <a:schemeClr val="dk1"/>
              </a:solidFill>
              <a:latin typeface="Courier New"/>
              <a:ea typeface="Courier New"/>
              <a:cs typeface="Courier New"/>
              <a:sym typeface="Courier New"/>
            </a:endParaRPr>
          </a:p>
        </p:txBody>
      </p:sp>
      <p:sp>
        <p:nvSpPr>
          <p:cNvPr id="673" name="Google Shape;673;p108"/>
          <p:cNvSpPr/>
          <p:nvPr/>
        </p:nvSpPr>
        <p:spPr>
          <a:xfrm>
            <a:off x="2058162" y="4748021"/>
            <a:ext cx="2650490" cy="607060"/>
          </a:xfrm>
          <a:custGeom>
            <a:avLst/>
            <a:gdLst/>
            <a:ahLst/>
            <a:cxnLst/>
            <a:rect l="l" t="t" r="r" b="b"/>
            <a:pathLst>
              <a:path w="2650490" h="607060" extrusionOk="0">
                <a:moveTo>
                  <a:pt x="0" y="606551"/>
                </a:moveTo>
                <a:lnTo>
                  <a:pt x="2650236" y="606551"/>
                </a:lnTo>
                <a:lnTo>
                  <a:pt x="2650236" y="0"/>
                </a:lnTo>
                <a:lnTo>
                  <a:pt x="0" y="0"/>
                </a:lnTo>
                <a:lnTo>
                  <a:pt x="0" y="606551"/>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108"/>
          <p:cNvSpPr txBox="1"/>
          <p:nvPr/>
        </p:nvSpPr>
        <p:spPr>
          <a:xfrm>
            <a:off x="2061069" y="4807742"/>
            <a:ext cx="2624455" cy="489878"/>
          </a:xfrm>
          <a:prstGeom prst="rect">
            <a:avLst/>
          </a:prstGeom>
          <a:solidFill>
            <a:srgbClr val="FFFF99"/>
          </a:solidFill>
          <a:ln>
            <a:noFill/>
          </a:ln>
        </p:spPr>
        <p:txBody>
          <a:bodyPr spcFirstLastPara="1" wrap="square" lIns="0" tIns="0" rIns="0" bIns="0" anchor="t" anchorCtr="0">
            <a:spAutoFit/>
          </a:bodyPr>
          <a:lstStyle/>
          <a:p>
            <a:pPr marL="77470" marR="0" lvl="0" indent="0" algn="l" rtl="0">
              <a:lnSpc>
                <a:spcPct val="119375"/>
              </a:lnSpc>
              <a:spcBef>
                <a:spcPts val="0"/>
              </a:spcBef>
              <a:spcAft>
                <a:spcPts val="0"/>
              </a:spcAft>
              <a:buNone/>
            </a:pPr>
            <a:r>
              <a:rPr lang="en-US" sz="1600" dirty="0" err="1">
                <a:solidFill>
                  <a:srgbClr val="CCB400"/>
                </a:solidFill>
                <a:latin typeface="Trebuchet MS"/>
                <a:ea typeface="Trebuchet MS"/>
                <a:cs typeface="Trebuchet MS"/>
                <a:sym typeface="Trebuchet MS"/>
              </a:rPr>
              <a:t>Specifier</a:t>
            </a:r>
            <a:r>
              <a:rPr lang="en-US" sz="1600" dirty="0">
                <a:solidFill>
                  <a:srgbClr val="CCB400"/>
                </a:solidFill>
                <a:latin typeface="Trebuchet MS"/>
                <a:ea typeface="Trebuchet MS"/>
                <a:cs typeface="Trebuchet MS"/>
                <a:sym typeface="Trebuchet MS"/>
              </a:rPr>
              <a:t> </a:t>
            </a:r>
            <a:r>
              <a:rPr lang="en-US" sz="1600" dirty="0">
                <a:solidFill>
                  <a:schemeClr val="dk1"/>
                </a:solidFill>
                <a:latin typeface="Trebuchet MS"/>
                <a:ea typeface="Trebuchet MS"/>
                <a:cs typeface="Trebuchet MS"/>
                <a:sym typeface="Trebuchet MS"/>
              </a:rPr>
              <a:t>for</a:t>
            </a:r>
            <a:endParaRPr sz="1600" dirty="0">
              <a:solidFill>
                <a:schemeClr val="dk1"/>
              </a:solidFill>
              <a:latin typeface="Trebuchet MS"/>
              <a:ea typeface="Trebuchet MS"/>
              <a:cs typeface="Trebuchet MS"/>
              <a:sym typeface="Trebuchet MS"/>
            </a:endParaRPr>
          </a:p>
          <a:p>
            <a:pPr marL="77470" marR="0" lvl="0" indent="0" algn="l" rtl="0">
              <a:spcBef>
                <a:spcPts val="0"/>
              </a:spcBef>
              <a:spcAft>
                <a:spcPts val="0"/>
              </a:spcAft>
              <a:buNone/>
            </a:pPr>
            <a:r>
              <a:rPr lang="en-US" sz="1600" dirty="0">
                <a:solidFill>
                  <a:schemeClr val="dk1"/>
                </a:solidFill>
                <a:latin typeface="Trebuchet MS"/>
                <a:ea typeface="Trebuchet MS"/>
                <a:cs typeface="Trebuchet MS"/>
                <a:sym typeface="Trebuchet MS"/>
              </a:rPr>
              <a:t>“reading an integer value”</a:t>
            </a:r>
            <a:endParaRPr sz="1600" dirty="0">
              <a:solidFill>
                <a:schemeClr val="dk1"/>
              </a:solidFill>
              <a:latin typeface="Trebuchet MS"/>
              <a:ea typeface="Trebuchet MS"/>
              <a:cs typeface="Trebuchet MS"/>
              <a:sym typeface="Trebuchet MS"/>
            </a:endParaRPr>
          </a:p>
        </p:txBody>
      </p:sp>
      <p:grpSp>
        <p:nvGrpSpPr>
          <p:cNvPr id="675" name="Google Shape;675;p108"/>
          <p:cNvGrpSpPr/>
          <p:nvPr/>
        </p:nvGrpSpPr>
        <p:grpSpPr>
          <a:xfrm>
            <a:off x="3875151" y="4039361"/>
            <a:ext cx="3898011" cy="1369060"/>
            <a:chOff x="2351151" y="4039361"/>
            <a:chExt cx="3898011" cy="1369060"/>
          </a:xfrm>
        </p:grpSpPr>
        <p:sp>
          <p:nvSpPr>
            <p:cNvPr id="676" name="Google Shape;676;p108"/>
            <p:cNvSpPr/>
            <p:nvPr/>
          </p:nvSpPr>
          <p:spPr>
            <a:xfrm>
              <a:off x="2351151" y="4039361"/>
              <a:ext cx="323215" cy="691515"/>
            </a:xfrm>
            <a:custGeom>
              <a:avLst/>
              <a:gdLst/>
              <a:ahLst/>
              <a:cxnLst/>
              <a:rect l="l" t="t" r="r" b="b"/>
              <a:pathLst>
                <a:path w="323214" h="691514" extrusionOk="0">
                  <a:moveTo>
                    <a:pt x="252155" y="113087"/>
                  </a:moveTo>
                  <a:lnTo>
                    <a:pt x="0" y="680593"/>
                  </a:lnTo>
                  <a:lnTo>
                    <a:pt x="23622" y="691007"/>
                  </a:lnTo>
                  <a:lnTo>
                    <a:pt x="275794" y="123588"/>
                  </a:lnTo>
                  <a:lnTo>
                    <a:pt x="252155" y="113087"/>
                  </a:lnTo>
                  <a:close/>
                </a:path>
                <a:path w="323214" h="691514" extrusionOk="0">
                  <a:moveTo>
                    <a:pt x="321232" y="101218"/>
                  </a:moveTo>
                  <a:lnTo>
                    <a:pt x="257429" y="101218"/>
                  </a:lnTo>
                  <a:lnTo>
                    <a:pt x="281050" y="111760"/>
                  </a:lnTo>
                  <a:lnTo>
                    <a:pt x="275794" y="123588"/>
                  </a:lnTo>
                  <a:lnTo>
                    <a:pt x="323215" y="144652"/>
                  </a:lnTo>
                  <a:lnTo>
                    <a:pt x="321232" y="101218"/>
                  </a:lnTo>
                  <a:close/>
                </a:path>
                <a:path w="323214" h="691514" extrusionOk="0">
                  <a:moveTo>
                    <a:pt x="257429" y="101218"/>
                  </a:moveTo>
                  <a:lnTo>
                    <a:pt x="252155" y="113087"/>
                  </a:lnTo>
                  <a:lnTo>
                    <a:pt x="275794" y="123588"/>
                  </a:lnTo>
                  <a:lnTo>
                    <a:pt x="281050" y="111760"/>
                  </a:lnTo>
                  <a:lnTo>
                    <a:pt x="257429" y="101218"/>
                  </a:lnTo>
                  <a:close/>
                </a:path>
                <a:path w="323214" h="691514" extrusionOk="0">
                  <a:moveTo>
                    <a:pt x="316611" y="0"/>
                  </a:moveTo>
                  <a:lnTo>
                    <a:pt x="204850" y="92075"/>
                  </a:lnTo>
                  <a:lnTo>
                    <a:pt x="252155" y="113087"/>
                  </a:lnTo>
                  <a:lnTo>
                    <a:pt x="257429" y="101218"/>
                  </a:lnTo>
                  <a:lnTo>
                    <a:pt x="321232" y="101218"/>
                  </a:lnTo>
                  <a:lnTo>
                    <a:pt x="316611"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108"/>
            <p:cNvSpPr/>
            <p:nvPr/>
          </p:nvSpPr>
          <p:spPr>
            <a:xfrm>
              <a:off x="3201162" y="4801361"/>
              <a:ext cx="3048000" cy="607060"/>
            </a:xfrm>
            <a:custGeom>
              <a:avLst/>
              <a:gdLst/>
              <a:ahLst/>
              <a:cxnLst/>
              <a:rect l="l" t="t" r="r" b="b"/>
              <a:pathLst>
                <a:path w="3048000" h="607060" extrusionOk="0">
                  <a:moveTo>
                    <a:pt x="3048000" y="0"/>
                  </a:moveTo>
                  <a:lnTo>
                    <a:pt x="0" y="0"/>
                  </a:lnTo>
                  <a:lnTo>
                    <a:pt x="0" y="606551"/>
                  </a:lnTo>
                  <a:lnTo>
                    <a:pt x="3048000" y="606551"/>
                  </a:lnTo>
                  <a:lnTo>
                    <a:pt x="3048000" y="0"/>
                  </a:lnTo>
                  <a:close/>
                </a:path>
              </a:pathLst>
            </a:custGeom>
            <a:solidFill>
              <a:srgbClr val="FFFF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108"/>
            <p:cNvSpPr/>
            <p:nvPr/>
          </p:nvSpPr>
          <p:spPr>
            <a:xfrm>
              <a:off x="3201162" y="4801361"/>
              <a:ext cx="3048000" cy="607060"/>
            </a:xfrm>
            <a:custGeom>
              <a:avLst/>
              <a:gdLst/>
              <a:ahLst/>
              <a:cxnLst/>
              <a:rect l="l" t="t" r="r" b="b"/>
              <a:pathLst>
                <a:path w="3048000" h="607060" extrusionOk="0">
                  <a:moveTo>
                    <a:pt x="0" y="606551"/>
                  </a:moveTo>
                  <a:lnTo>
                    <a:pt x="3048000" y="606551"/>
                  </a:lnTo>
                  <a:lnTo>
                    <a:pt x="3048000" y="0"/>
                  </a:lnTo>
                  <a:lnTo>
                    <a:pt x="0" y="0"/>
                  </a:lnTo>
                  <a:lnTo>
                    <a:pt x="0" y="606551"/>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9" name="Google Shape;679;p108"/>
          <p:cNvSpPr txBox="1"/>
          <p:nvPr/>
        </p:nvSpPr>
        <p:spPr>
          <a:xfrm>
            <a:off x="4738116" y="4828413"/>
            <a:ext cx="3022600" cy="513080"/>
          </a:xfrm>
          <a:prstGeom prst="rect">
            <a:avLst/>
          </a:prstGeom>
          <a:noFill/>
          <a:ln>
            <a:noFill/>
          </a:ln>
        </p:spPr>
        <p:txBody>
          <a:bodyPr spcFirstLastPara="1" wrap="square" lIns="0" tIns="12050" rIns="0" bIns="0" anchor="t" anchorCtr="0">
            <a:spAutoFit/>
          </a:bodyPr>
          <a:lstStyle/>
          <a:p>
            <a:pPr marL="78105" marR="0" lvl="0" indent="0" algn="l" rtl="0">
              <a:spcBef>
                <a:spcPts val="0"/>
              </a:spcBef>
              <a:spcAft>
                <a:spcPts val="0"/>
              </a:spcAft>
              <a:buNone/>
            </a:pPr>
            <a:r>
              <a:rPr lang="en-US" sz="1600" b="1">
                <a:solidFill>
                  <a:srgbClr val="FF0000"/>
                </a:solidFill>
                <a:latin typeface="Trebuchet MS"/>
                <a:ea typeface="Trebuchet MS"/>
                <a:cs typeface="Trebuchet MS"/>
                <a:sym typeface="Trebuchet MS"/>
              </a:rPr>
              <a:t>VERY IMPORTANT</a:t>
            </a:r>
            <a:endParaRPr sz="1600">
              <a:solidFill>
                <a:schemeClr val="dk1"/>
              </a:solidFill>
              <a:latin typeface="Trebuchet MS"/>
              <a:ea typeface="Trebuchet MS"/>
              <a:cs typeface="Trebuchet MS"/>
              <a:sym typeface="Trebuchet MS"/>
            </a:endParaRPr>
          </a:p>
          <a:p>
            <a:pPr marL="78105" marR="0" lvl="0" indent="0" algn="l" rtl="0">
              <a:spcBef>
                <a:spcPts val="0"/>
              </a:spcBef>
              <a:spcAft>
                <a:spcPts val="0"/>
              </a:spcAft>
              <a:buNone/>
            </a:pPr>
            <a:r>
              <a:rPr lang="en-US" sz="1600">
                <a:solidFill>
                  <a:schemeClr val="dk1"/>
                </a:solidFill>
                <a:latin typeface="Trebuchet MS"/>
                <a:ea typeface="Trebuchet MS"/>
                <a:cs typeface="Trebuchet MS"/>
                <a:sym typeface="Trebuchet MS"/>
              </a:rPr>
              <a:t>special symbol</a:t>
            </a:r>
            <a:endParaRPr sz="1600">
              <a:solidFill>
                <a:schemeClr val="dk1"/>
              </a:solidFill>
              <a:latin typeface="Trebuchet MS"/>
              <a:ea typeface="Trebuchet MS"/>
              <a:cs typeface="Trebuchet MS"/>
              <a:sym typeface="Trebuchet MS"/>
            </a:endParaRPr>
          </a:p>
        </p:txBody>
      </p:sp>
      <p:sp>
        <p:nvSpPr>
          <p:cNvPr id="680" name="Google Shape;680;p108"/>
          <p:cNvSpPr/>
          <p:nvPr/>
        </p:nvSpPr>
        <p:spPr>
          <a:xfrm>
            <a:off x="4953761" y="3963161"/>
            <a:ext cx="468630" cy="844550"/>
          </a:xfrm>
          <a:custGeom>
            <a:avLst/>
            <a:gdLst/>
            <a:ahLst/>
            <a:cxnLst/>
            <a:rect l="l" t="t" r="r" b="b"/>
            <a:pathLst>
              <a:path w="468629" h="844550" extrusionOk="0">
                <a:moveTo>
                  <a:pt x="73394" y="107524"/>
                </a:moveTo>
                <a:lnTo>
                  <a:pt x="50649" y="119951"/>
                </a:lnTo>
                <a:lnTo>
                  <a:pt x="445770" y="844423"/>
                </a:lnTo>
                <a:lnTo>
                  <a:pt x="468629" y="831976"/>
                </a:lnTo>
                <a:lnTo>
                  <a:pt x="73394" y="107524"/>
                </a:lnTo>
                <a:close/>
              </a:path>
              <a:path w="468629" h="844550" extrusionOk="0">
                <a:moveTo>
                  <a:pt x="0" y="0"/>
                </a:moveTo>
                <a:lnTo>
                  <a:pt x="5207" y="144780"/>
                </a:lnTo>
                <a:lnTo>
                  <a:pt x="50649" y="119951"/>
                </a:lnTo>
                <a:lnTo>
                  <a:pt x="44450" y="108585"/>
                </a:lnTo>
                <a:lnTo>
                  <a:pt x="67183" y="96138"/>
                </a:lnTo>
                <a:lnTo>
                  <a:pt x="94232" y="96138"/>
                </a:lnTo>
                <a:lnTo>
                  <a:pt x="118872" y="82676"/>
                </a:lnTo>
                <a:lnTo>
                  <a:pt x="0" y="0"/>
                </a:lnTo>
                <a:close/>
              </a:path>
              <a:path w="468629" h="844550" extrusionOk="0">
                <a:moveTo>
                  <a:pt x="67183" y="96138"/>
                </a:moveTo>
                <a:lnTo>
                  <a:pt x="44450" y="108585"/>
                </a:lnTo>
                <a:lnTo>
                  <a:pt x="50649" y="119951"/>
                </a:lnTo>
                <a:lnTo>
                  <a:pt x="73394" y="107524"/>
                </a:lnTo>
                <a:lnTo>
                  <a:pt x="67183" y="96138"/>
                </a:lnTo>
                <a:close/>
              </a:path>
              <a:path w="468629" h="844550" extrusionOk="0">
                <a:moveTo>
                  <a:pt x="94232" y="96138"/>
                </a:moveTo>
                <a:lnTo>
                  <a:pt x="67183" y="96138"/>
                </a:lnTo>
                <a:lnTo>
                  <a:pt x="73394" y="107524"/>
                </a:lnTo>
                <a:lnTo>
                  <a:pt x="94232" y="961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81" name="Google Shape;681;p108"/>
          <p:cNvGrpSpPr/>
          <p:nvPr/>
        </p:nvGrpSpPr>
        <p:grpSpPr>
          <a:xfrm>
            <a:off x="8230362" y="4801362"/>
            <a:ext cx="2286000" cy="607060"/>
            <a:chOff x="6706361" y="4801362"/>
            <a:chExt cx="2286000" cy="607060"/>
          </a:xfrm>
        </p:grpSpPr>
        <p:sp>
          <p:nvSpPr>
            <p:cNvPr id="682" name="Google Shape;682;p108"/>
            <p:cNvSpPr/>
            <p:nvPr/>
          </p:nvSpPr>
          <p:spPr>
            <a:xfrm>
              <a:off x="6706361" y="4801362"/>
              <a:ext cx="2286000" cy="607060"/>
            </a:xfrm>
            <a:custGeom>
              <a:avLst/>
              <a:gdLst/>
              <a:ahLst/>
              <a:cxnLst/>
              <a:rect l="l" t="t" r="r" b="b"/>
              <a:pathLst>
                <a:path w="2286000" h="607060" extrusionOk="0">
                  <a:moveTo>
                    <a:pt x="2286000" y="0"/>
                  </a:moveTo>
                  <a:lnTo>
                    <a:pt x="0" y="0"/>
                  </a:lnTo>
                  <a:lnTo>
                    <a:pt x="0" y="606551"/>
                  </a:lnTo>
                  <a:lnTo>
                    <a:pt x="2286000" y="606551"/>
                  </a:lnTo>
                  <a:lnTo>
                    <a:pt x="2286000" y="0"/>
                  </a:lnTo>
                  <a:close/>
                </a:path>
              </a:pathLst>
            </a:custGeom>
            <a:solidFill>
              <a:srgbClr val="FFFF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3" name="Google Shape;683;p108"/>
            <p:cNvSpPr/>
            <p:nvPr/>
          </p:nvSpPr>
          <p:spPr>
            <a:xfrm>
              <a:off x="6706361" y="4801362"/>
              <a:ext cx="2286000" cy="607060"/>
            </a:xfrm>
            <a:custGeom>
              <a:avLst/>
              <a:gdLst/>
              <a:ahLst/>
              <a:cxnLst/>
              <a:rect l="l" t="t" r="r" b="b"/>
              <a:pathLst>
                <a:path w="2286000" h="607060" extrusionOk="0">
                  <a:moveTo>
                    <a:pt x="0" y="606551"/>
                  </a:moveTo>
                  <a:lnTo>
                    <a:pt x="2286000" y="606551"/>
                  </a:lnTo>
                  <a:lnTo>
                    <a:pt x="2286000" y="0"/>
                  </a:lnTo>
                  <a:lnTo>
                    <a:pt x="0" y="0"/>
                  </a:lnTo>
                  <a:lnTo>
                    <a:pt x="0" y="606551"/>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84" name="Google Shape;684;p108"/>
          <p:cNvSpPr txBox="1"/>
          <p:nvPr/>
        </p:nvSpPr>
        <p:spPr>
          <a:xfrm>
            <a:off x="8309229" y="4831461"/>
            <a:ext cx="2084070" cy="509905"/>
          </a:xfrm>
          <a:prstGeom prst="rect">
            <a:avLst/>
          </a:prstGeom>
          <a:noFill/>
          <a:ln>
            <a:noFill/>
          </a:ln>
        </p:spPr>
        <p:txBody>
          <a:bodyPr spcFirstLastPara="1" wrap="square" lIns="0" tIns="12050" rIns="0" bIns="0" anchor="t" anchorCtr="0">
            <a:spAutoFit/>
          </a:bodyPr>
          <a:lstStyle/>
          <a:p>
            <a:pPr marL="12700" marR="0" lvl="0" indent="0" algn="l" rtl="0">
              <a:lnSpc>
                <a:spcPct val="119375"/>
              </a:lnSpc>
              <a:spcBef>
                <a:spcPts val="0"/>
              </a:spcBef>
              <a:spcAft>
                <a:spcPts val="0"/>
              </a:spcAft>
              <a:buNone/>
            </a:pPr>
            <a:r>
              <a:rPr lang="en-US" sz="1600">
                <a:solidFill>
                  <a:schemeClr val="dk1"/>
                </a:solidFill>
                <a:latin typeface="Arial"/>
                <a:ea typeface="Arial"/>
                <a:cs typeface="Arial"/>
                <a:sym typeface="Arial"/>
              </a:rPr>
              <a:t>“</a:t>
            </a:r>
            <a:r>
              <a:rPr lang="en-US" sz="1600">
                <a:solidFill>
                  <a:schemeClr val="dk1"/>
                </a:solidFill>
                <a:latin typeface="Trebuchet MS"/>
                <a:ea typeface="Trebuchet MS"/>
                <a:cs typeface="Trebuchet MS"/>
                <a:sym typeface="Trebuchet MS"/>
              </a:rPr>
              <a:t>Place value into this</a:t>
            </a:r>
            <a:endParaRPr sz="1600">
              <a:solidFill>
                <a:schemeClr val="dk1"/>
              </a:solidFill>
              <a:latin typeface="Trebuchet MS"/>
              <a:ea typeface="Trebuchet MS"/>
              <a:cs typeface="Trebuchet MS"/>
              <a:sym typeface="Trebuchet MS"/>
            </a:endParaRPr>
          </a:p>
          <a:p>
            <a:pPr marL="12700" marR="0" lvl="0" indent="0" algn="l" rtl="0">
              <a:lnSpc>
                <a:spcPct val="119375"/>
              </a:lnSpc>
              <a:spcBef>
                <a:spcPts val="0"/>
              </a:spcBef>
              <a:spcAft>
                <a:spcPts val="0"/>
              </a:spcAft>
              <a:buNone/>
            </a:pPr>
            <a:r>
              <a:rPr lang="en-US" sz="1600">
                <a:solidFill>
                  <a:srgbClr val="CCB400"/>
                </a:solidFill>
                <a:latin typeface="Trebuchet MS"/>
                <a:ea typeface="Trebuchet MS"/>
                <a:cs typeface="Trebuchet MS"/>
                <a:sym typeface="Trebuchet MS"/>
              </a:rPr>
              <a:t>variable</a:t>
            </a:r>
            <a:r>
              <a:rPr lang="en-US" sz="1600">
                <a:solidFill>
                  <a:schemeClr val="dk1"/>
                </a:solidFill>
                <a:latin typeface="Trebuchet MS"/>
                <a:ea typeface="Trebuchet MS"/>
                <a:cs typeface="Trebuchet MS"/>
                <a:sym typeface="Trebuchet MS"/>
              </a:rPr>
              <a:t>”</a:t>
            </a:r>
            <a:endParaRPr sz="1600">
              <a:solidFill>
                <a:schemeClr val="dk1"/>
              </a:solidFill>
              <a:latin typeface="Trebuchet MS"/>
              <a:ea typeface="Trebuchet MS"/>
              <a:cs typeface="Trebuchet MS"/>
              <a:sym typeface="Trebuchet MS"/>
            </a:endParaRPr>
          </a:p>
        </p:txBody>
      </p:sp>
      <p:sp>
        <p:nvSpPr>
          <p:cNvPr id="685" name="Google Shape;685;p108"/>
          <p:cNvSpPr/>
          <p:nvPr/>
        </p:nvSpPr>
        <p:spPr>
          <a:xfrm>
            <a:off x="6401561" y="4016121"/>
            <a:ext cx="2442210" cy="797560"/>
          </a:xfrm>
          <a:custGeom>
            <a:avLst/>
            <a:gdLst/>
            <a:ahLst/>
            <a:cxnLst/>
            <a:rect l="l" t="t" r="r" b="b"/>
            <a:pathLst>
              <a:path w="2442209" h="797560" extrusionOk="0">
                <a:moveTo>
                  <a:pt x="127518" y="49446"/>
                </a:moveTo>
                <a:lnTo>
                  <a:pt x="119764" y="74208"/>
                </a:lnTo>
                <a:lnTo>
                  <a:pt x="2434590" y="797559"/>
                </a:lnTo>
                <a:lnTo>
                  <a:pt x="2442210" y="772921"/>
                </a:lnTo>
                <a:lnTo>
                  <a:pt x="127518" y="49446"/>
                </a:lnTo>
                <a:close/>
              </a:path>
              <a:path w="2442209" h="797560" extrusionOk="0">
                <a:moveTo>
                  <a:pt x="143001" y="0"/>
                </a:moveTo>
                <a:lnTo>
                  <a:pt x="0" y="23240"/>
                </a:lnTo>
                <a:lnTo>
                  <a:pt x="104266" y="123697"/>
                </a:lnTo>
                <a:lnTo>
                  <a:pt x="119764" y="74208"/>
                </a:lnTo>
                <a:lnTo>
                  <a:pt x="107441" y="70357"/>
                </a:lnTo>
                <a:lnTo>
                  <a:pt x="115188" y="45592"/>
                </a:lnTo>
                <a:lnTo>
                  <a:pt x="128724" y="45592"/>
                </a:lnTo>
                <a:lnTo>
                  <a:pt x="143001" y="0"/>
                </a:lnTo>
                <a:close/>
              </a:path>
              <a:path w="2442209" h="797560" extrusionOk="0">
                <a:moveTo>
                  <a:pt x="115188" y="45592"/>
                </a:moveTo>
                <a:lnTo>
                  <a:pt x="107441" y="70357"/>
                </a:lnTo>
                <a:lnTo>
                  <a:pt x="119764" y="74208"/>
                </a:lnTo>
                <a:lnTo>
                  <a:pt x="127518" y="49446"/>
                </a:lnTo>
                <a:lnTo>
                  <a:pt x="115188" y="45592"/>
                </a:lnTo>
                <a:close/>
              </a:path>
              <a:path w="2442209" h="797560" extrusionOk="0">
                <a:moveTo>
                  <a:pt x="128724" y="45592"/>
                </a:moveTo>
                <a:lnTo>
                  <a:pt x="115188" y="45592"/>
                </a:lnTo>
                <a:lnTo>
                  <a:pt x="127518" y="49446"/>
                </a:lnTo>
                <a:lnTo>
                  <a:pt x="128724" y="4559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pic>
        <p:nvPicPr>
          <p:cNvPr id="690" name="Google Shape;690;p109"/>
          <p:cNvPicPr preferRelativeResize="0"/>
          <p:nvPr/>
        </p:nvPicPr>
        <p:blipFill rotWithShape="1">
          <a:blip r:embed="rId3">
            <a:alphaModFix/>
          </a:blip>
          <a:srcRect/>
          <a:stretch/>
        </p:blipFill>
        <p:spPr>
          <a:xfrm>
            <a:off x="4021735" y="1992503"/>
            <a:ext cx="4819650" cy="1962237"/>
          </a:xfrm>
          <a:prstGeom prst="rect">
            <a:avLst/>
          </a:prstGeom>
          <a:noFill/>
          <a:ln>
            <a:noFill/>
          </a:ln>
        </p:spPr>
      </p:pic>
      <p:sp>
        <p:nvSpPr>
          <p:cNvPr id="691" name="Google Shape;691;p109"/>
          <p:cNvSpPr/>
          <p:nvPr/>
        </p:nvSpPr>
        <p:spPr>
          <a:xfrm>
            <a:off x="1426129" y="609864"/>
            <a:ext cx="897622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444444"/>
                </a:solidFill>
                <a:latin typeface="Open Sans"/>
                <a:ea typeface="Open Sans"/>
                <a:cs typeface="Open Sans"/>
                <a:sym typeface="Open Sans"/>
              </a:rPr>
              <a:t>scanf or scan function in C takes a formatting string as input and couple of optional variables as output reference arguments. It converts the scanned string to variables and copies to the output variables.</a:t>
            </a:r>
            <a:endParaRPr sz="2000" b="0" i="0">
              <a:solidFill>
                <a:srgbClr val="444444"/>
              </a:solidFill>
              <a:latin typeface="Open Sans"/>
              <a:ea typeface="Open Sans"/>
              <a:cs typeface="Open Sans"/>
              <a:sym typeface="Open Sans"/>
            </a:endParaRPr>
          </a:p>
        </p:txBody>
      </p:sp>
      <p:sp>
        <p:nvSpPr>
          <p:cNvPr id="692" name="Google Shape;692;p109"/>
          <p:cNvSpPr/>
          <p:nvPr/>
        </p:nvSpPr>
        <p:spPr>
          <a:xfrm>
            <a:off x="1426129" y="4024026"/>
            <a:ext cx="9244667" cy="1938992"/>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Scanf is reverse process of printf. Scanf reads console input string. </a:t>
            </a: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It iterates each characters of user provided string and stops at "%".</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Now scanf reads a line from stdin. User's input comes as a string.</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It converts string to char, int, long, float, double and sets the value of the pointer located at the argument.</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In care of string it simply copies the string to the output</a:t>
            </a:r>
            <a:endParaRPr/>
          </a:p>
        </p:txBody>
      </p:sp>
      <p:sp>
        <p:nvSpPr>
          <p:cNvPr id="693" name="Google Shape;693;p109"/>
          <p:cNvSpPr txBox="1"/>
          <p:nvPr/>
        </p:nvSpPr>
        <p:spPr>
          <a:xfrm>
            <a:off x="1006678" y="2306972"/>
            <a:ext cx="2806794" cy="923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Format Specifiers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White Spaces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Character expected as input</a:t>
            </a:r>
            <a:endParaRPr sz="1800">
              <a:solidFill>
                <a:schemeClr val="dk1"/>
              </a:solidFill>
              <a:latin typeface="Calibri"/>
              <a:ea typeface="Calibri"/>
              <a:cs typeface="Calibri"/>
              <a:sym typeface="Calibri"/>
            </a:endParaRPr>
          </a:p>
        </p:txBody>
      </p:sp>
      <p:cxnSp>
        <p:nvCxnSpPr>
          <p:cNvPr id="694" name="Google Shape;694;p109"/>
          <p:cNvCxnSpPr/>
          <p:nvPr/>
        </p:nvCxnSpPr>
        <p:spPr>
          <a:xfrm>
            <a:off x="3808602" y="3221372"/>
            <a:ext cx="1879134" cy="268448"/>
          </a:xfrm>
          <a:prstGeom prst="straightConnector1">
            <a:avLst/>
          </a:prstGeom>
          <a:noFill/>
          <a:ln w="9525" cap="flat" cmpd="sng">
            <a:solidFill>
              <a:schemeClr val="accent1"/>
            </a:solidFill>
            <a:prstDash val="solid"/>
            <a:miter lim="800000"/>
            <a:headEnd type="none" w="sm" len="sm"/>
            <a:tailEnd type="triangle" w="med" len="med"/>
          </a:ln>
        </p:spPr>
      </p:cxnSp>
      <p:sp>
        <p:nvSpPr>
          <p:cNvPr id="695" name="Google Shape;695;p109"/>
          <p:cNvSpPr txBox="1"/>
          <p:nvPr/>
        </p:nvSpPr>
        <p:spPr>
          <a:xfrm>
            <a:off x="3782276" y="-31176"/>
            <a:ext cx="616559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err="1">
                <a:solidFill>
                  <a:srgbClr val="FF0000"/>
                </a:solidFill>
                <a:latin typeface="Raleway"/>
                <a:ea typeface="Raleway"/>
                <a:cs typeface="Raleway"/>
                <a:sym typeface="Raleway"/>
              </a:rPr>
              <a:t>Scanf</a:t>
            </a:r>
            <a:r>
              <a:rPr lang="en-US" sz="3600" dirty="0">
                <a:solidFill>
                  <a:srgbClr val="FF0000"/>
                </a:solidFill>
                <a:latin typeface="Raleway"/>
                <a:ea typeface="Raleway"/>
                <a:cs typeface="Raleway"/>
                <a:sym typeface="Raleway"/>
              </a:rPr>
              <a:t>() working principles</a:t>
            </a:r>
            <a:endParaRPr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10"/>
          <p:cNvSpPr/>
          <p:nvPr/>
        </p:nvSpPr>
        <p:spPr>
          <a:xfrm>
            <a:off x="467591" y="488373"/>
            <a:ext cx="11055927" cy="542405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932" t="9261" r="33361" b="26270"/>
          <a:stretch/>
        </p:blipFill>
        <p:spPr>
          <a:xfrm>
            <a:off x="914407" y="150726"/>
            <a:ext cx="10490472" cy="6164949"/>
          </a:xfrm>
          <a:prstGeom prst="rect">
            <a:avLst/>
          </a:prstGeom>
        </p:spPr>
      </p:pic>
    </p:spTree>
    <p:extLst>
      <p:ext uri="{BB962C8B-B14F-4D97-AF65-F5344CB8AC3E}">
        <p14:creationId xmlns:p14="http://schemas.microsoft.com/office/powerpoint/2010/main" val="12941329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202" t="8914" r="32930" b="5128"/>
          <a:stretch/>
        </p:blipFill>
        <p:spPr>
          <a:xfrm>
            <a:off x="2100112" y="120582"/>
            <a:ext cx="8360220" cy="6533742"/>
          </a:xfrm>
          <a:prstGeom prst="rect">
            <a:avLst/>
          </a:prstGeom>
        </p:spPr>
      </p:pic>
    </p:spTree>
    <p:extLst>
      <p:ext uri="{BB962C8B-B14F-4D97-AF65-F5344CB8AC3E}">
        <p14:creationId xmlns:p14="http://schemas.microsoft.com/office/powerpoint/2010/main" val="7288059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12"/>
          <p:cNvSpPr txBox="1">
            <a:spLocks noGrp="1"/>
          </p:cNvSpPr>
          <p:nvPr>
            <p:ph type="title"/>
          </p:nvPr>
        </p:nvSpPr>
        <p:spPr>
          <a:xfrm>
            <a:off x="4411216" y="412750"/>
            <a:ext cx="4545747" cy="62837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C00000"/>
              </a:buClr>
              <a:buSzPts val="4000"/>
              <a:buFont typeface="Georgia"/>
              <a:buNone/>
            </a:pPr>
            <a:r>
              <a:rPr lang="en-US" sz="4000">
                <a:solidFill>
                  <a:srgbClr val="C00000"/>
                </a:solidFill>
                <a:latin typeface="Georgia"/>
                <a:ea typeface="Georgia"/>
                <a:cs typeface="Georgia"/>
                <a:sym typeface="Georgia"/>
              </a:rPr>
              <a:t>Escape Sequences</a:t>
            </a:r>
            <a:endParaRPr sz="4000">
              <a:solidFill>
                <a:srgbClr val="C00000"/>
              </a:solidFill>
              <a:latin typeface="Georgia"/>
              <a:ea typeface="Georgia"/>
              <a:cs typeface="Georgia"/>
              <a:sym typeface="Georgia"/>
            </a:endParaRPr>
          </a:p>
        </p:txBody>
      </p:sp>
      <p:sp>
        <p:nvSpPr>
          <p:cNvPr id="715" name="Google Shape;715;p112"/>
          <p:cNvSpPr/>
          <p:nvPr/>
        </p:nvSpPr>
        <p:spPr>
          <a:xfrm>
            <a:off x="1825753" y="1752600"/>
            <a:ext cx="8503919" cy="4191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3"/>
          <p:cNvSpPr txBox="1">
            <a:spLocks noGrp="1"/>
          </p:cNvSpPr>
          <p:nvPr>
            <p:ph type="title"/>
          </p:nvPr>
        </p:nvSpPr>
        <p:spPr>
          <a:xfrm>
            <a:off x="2589330" y="275933"/>
            <a:ext cx="5411670" cy="566822"/>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Clr>
                <a:srgbClr val="C00000"/>
              </a:buClr>
              <a:buSzPts val="3600"/>
              <a:buFont typeface="Arial"/>
              <a:buNone/>
            </a:pPr>
            <a:r>
              <a:rPr lang="en-US" sz="3600">
                <a:solidFill>
                  <a:srgbClr val="C00000"/>
                </a:solidFill>
                <a:latin typeface="Arial"/>
                <a:ea typeface="Arial"/>
                <a:cs typeface="Arial"/>
                <a:sym typeface="Arial"/>
              </a:rPr>
              <a:t>Basic Output function</a:t>
            </a:r>
            <a:endParaRPr sz="3600">
              <a:solidFill>
                <a:srgbClr val="C00000"/>
              </a:solidFill>
              <a:latin typeface="Arial"/>
              <a:ea typeface="Arial"/>
              <a:cs typeface="Arial"/>
              <a:sym typeface="Arial"/>
            </a:endParaRPr>
          </a:p>
        </p:txBody>
      </p:sp>
      <p:sp>
        <p:nvSpPr>
          <p:cNvPr id="721" name="Google Shape;721;p113"/>
          <p:cNvSpPr txBox="1"/>
          <p:nvPr/>
        </p:nvSpPr>
        <p:spPr>
          <a:xfrm>
            <a:off x="7013829" y="6620130"/>
            <a:ext cx="1757045" cy="359073"/>
          </a:xfrm>
          <a:prstGeom prst="rect">
            <a:avLst/>
          </a:prstGeom>
          <a:noFill/>
          <a:ln>
            <a:noFill/>
          </a:ln>
        </p:spPr>
        <p:txBody>
          <a:bodyPr spcFirstLastPara="1" wrap="square" lIns="0" tIns="0" rIns="0" bIns="0" anchor="t" anchorCtr="0">
            <a:spAutoFit/>
          </a:bodyPr>
          <a:lstStyle/>
          <a:p>
            <a:pPr marL="12700" marR="0" lvl="0" indent="0" algn="l" rtl="0">
              <a:lnSpc>
                <a:spcPct val="102500"/>
              </a:lnSpc>
              <a:spcBef>
                <a:spcPts val="0"/>
              </a:spcBef>
              <a:spcAft>
                <a:spcPts val="0"/>
              </a:spcAft>
              <a:buNone/>
            </a:pPr>
            <a:r>
              <a:rPr lang="en-US" sz="1400" u="sng">
                <a:solidFill>
                  <a:schemeClr val="hlink"/>
                </a:solidFill>
                <a:latin typeface="Arial"/>
                <a:ea typeface="Arial"/>
                <a:cs typeface="Arial"/>
                <a:sym typeface="Arial"/>
                <a:hlinkClick r:id="rId3"/>
              </a:rPr>
              <a:t>www.cyberlabzone.com</a:t>
            </a:r>
            <a:endParaRPr sz="1400">
              <a:solidFill>
                <a:schemeClr val="dk1"/>
              </a:solidFill>
              <a:latin typeface="Arial"/>
              <a:ea typeface="Arial"/>
              <a:cs typeface="Arial"/>
              <a:sym typeface="Arial"/>
            </a:endParaRPr>
          </a:p>
        </p:txBody>
      </p:sp>
      <p:sp>
        <p:nvSpPr>
          <p:cNvPr id="722" name="Google Shape;722;p113"/>
          <p:cNvSpPr txBox="1"/>
          <p:nvPr/>
        </p:nvSpPr>
        <p:spPr>
          <a:xfrm>
            <a:off x="1981200" y="2438401"/>
            <a:ext cx="6629400" cy="352019"/>
          </a:xfrm>
          <a:prstGeom prst="rect">
            <a:avLst/>
          </a:prstGeom>
          <a:noFill/>
          <a:ln w="12175" cap="flat" cmpd="sng">
            <a:solidFill>
              <a:srgbClr val="B1B1B1"/>
            </a:solidFill>
            <a:prstDash val="solid"/>
            <a:round/>
            <a:headEnd type="none" w="sm" len="sm"/>
            <a:tailEnd type="none" w="sm" len="sm"/>
          </a:ln>
        </p:spPr>
        <p:txBody>
          <a:bodyPr spcFirstLastPara="1" wrap="square" lIns="0" tIns="13325" rIns="0" bIns="0" anchor="t" anchorCtr="0">
            <a:spAutoFit/>
          </a:bodyPr>
          <a:lstStyle/>
          <a:p>
            <a:pPr marL="91440" marR="0" lvl="0" indent="0" algn="l" rtl="0">
              <a:spcBef>
                <a:spcPts val="0"/>
              </a:spcBef>
              <a:spcAft>
                <a:spcPts val="0"/>
              </a:spcAft>
              <a:buNone/>
            </a:pPr>
            <a:r>
              <a:rPr lang="en-US" sz="2200" b="1">
                <a:solidFill>
                  <a:srgbClr val="008000"/>
                </a:solidFill>
                <a:latin typeface="Courier New"/>
                <a:ea typeface="Courier New"/>
                <a:cs typeface="Courier New"/>
                <a:sym typeface="Courier New"/>
              </a:rPr>
              <a:t>printf("format string", output-list);</a:t>
            </a:r>
            <a:endParaRPr sz="2200">
              <a:solidFill>
                <a:schemeClr val="dk1"/>
              </a:solidFill>
              <a:latin typeface="Courier New"/>
              <a:ea typeface="Courier New"/>
              <a:cs typeface="Courier New"/>
              <a:sym typeface="Courier New"/>
            </a:endParaRPr>
          </a:p>
        </p:txBody>
      </p:sp>
      <p:sp>
        <p:nvSpPr>
          <p:cNvPr id="723" name="Google Shape;723;p113"/>
          <p:cNvSpPr txBox="1"/>
          <p:nvPr/>
        </p:nvSpPr>
        <p:spPr>
          <a:xfrm>
            <a:off x="1831340" y="2912491"/>
            <a:ext cx="8147684" cy="1550670"/>
          </a:xfrm>
          <a:prstGeom prst="rect">
            <a:avLst/>
          </a:prstGeom>
          <a:noFill/>
          <a:ln>
            <a:noFill/>
          </a:ln>
        </p:spPr>
        <p:txBody>
          <a:bodyPr spcFirstLastPara="1" wrap="square" lIns="0" tIns="13325" rIns="0" bIns="0" anchor="t" anchorCtr="0">
            <a:spAutoFit/>
          </a:bodyPr>
          <a:lstStyle/>
          <a:p>
            <a:pPr marL="12700" marR="5080" lvl="0" indent="0" algn="l" rtl="0">
              <a:spcBef>
                <a:spcPts val="0"/>
              </a:spcBef>
              <a:spcAft>
                <a:spcPts val="0"/>
              </a:spcAft>
              <a:buNone/>
            </a:pPr>
            <a:r>
              <a:rPr lang="en-US" sz="2000">
                <a:solidFill>
                  <a:srgbClr val="2F28FF"/>
                </a:solidFill>
                <a:latin typeface="Arial Black"/>
                <a:ea typeface="Arial Black"/>
                <a:cs typeface="Arial Black"/>
                <a:sym typeface="Arial Black"/>
              </a:rPr>
              <a:t>where ”</a:t>
            </a:r>
            <a:r>
              <a:rPr lang="en-US" sz="2000">
                <a:solidFill>
                  <a:srgbClr val="008000"/>
                </a:solidFill>
                <a:latin typeface="Arial Black"/>
                <a:ea typeface="Arial Black"/>
                <a:cs typeface="Arial Black"/>
                <a:sym typeface="Arial Black"/>
              </a:rPr>
              <a:t>format string</a:t>
            </a:r>
            <a:r>
              <a:rPr lang="en-US" sz="2000">
                <a:solidFill>
                  <a:srgbClr val="2F28FF"/>
                </a:solidFill>
                <a:latin typeface="Arial Black"/>
                <a:ea typeface="Arial Black"/>
                <a:cs typeface="Arial Black"/>
                <a:sym typeface="Arial Black"/>
              </a:rPr>
              <a:t>” can contain characters to be output  and the </a:t>
            </a:r>
            <a:r>
              <a:rPr lang="en-US" sz="2000">
                <a:solidFill>
                  <a:srgbClr val="C00000"/>
                </a:solidFill>
                <a:latin typeface="Arial Black"/>
                <a:ea typeface="Arial Black"/>
                <a:cs typeface="Arial Black"/>
                <a:sym typeface="Arial Black"/>
              </a:rPr>
              <a:t>conversion specifiers </a:t>
            </a:r>
            <a:r>
              <a:rPr lang="en-US" sz="2000">
                <a:solidFill>
                  <a:srgbClr val="2F28FF"/>
                </a:solidFill>
                <a:latin typeface="Arial Black"/>
                <a:ea typeface="Arial Black"/>
                <a:cs typeface="Arial Black"/>
                <a:sym typeface="Arial Black"/>
              </a:rPr>
              <a:t>indicating type and position  of the output values.	For output, we specify formats  conversion specifiers) a little differently than we do for  input.	For example:</a:t>
            </a:r>
            <a:endParaRPr sz="2000">
              <a:solidFill>
                <a:schemeClr val="dk1"/>
              </a:solidFill>
              <a:latin typeface="Arial Black"/>
              <a:ea typeface="Arial Black"/>
              <a:cs typeface="Arial Black"/>
              <a:sym typeface="Arial Black"/>
            </a:endParaRPr>
          </a:p>
        </p:txBody>
      </p:sp>
      <p:graphicFrame>
        <p:nvGraphicFramePr>
          <p:cNvPr id="724" name="Google Shape;724;p113"/>
          <p:cNvGraphicFramePr/>
          <p:nvPr/>
        </p:nvGraphicFramePr>
        <p:xfrm>
          <a:off x="2345994" y="4759552"/>
          <a:ext cx="7302500" cy="1391350"/>
        </p:xfrm>
        <a:graphic>
          <a:graphicData uri="http://schemas.openxmlformats.org/drawingml/2006/table">
            <a:tbl>
              <a:tblPr firstRow="1" bandRow="1">
                <a:noFill/>
                <a:tableStyleId>{3FCAFD56-3B25-48B0-842F-B654356867AA}</a:tableStyleId>
              </a:tblPr>
              <a:tblGrid>
                <a:gridCol w="619125"/>
                <a:gridCol w="589275"/>
                <a:gridCol w="6094100"/>
              </a:tblGrid>
              <a:tr h="317725">
                <a:tc>
                  <a:txBody>
                    <a:bodyPr/>
                    <a:lstStyle/>
                    <a:p>
                      <a:pPr marL="31750" marR="0" lvl="0" indent="0" algn="l" rtl="0">
                        <a:lnSpc>
                          <a:spcPct val="103181"/>
                        </a:lnSpc>
                        <a:spcBef>
                          <a:spcPts val="0"/>
                        </a:spcBef>
                        <a:spcAft>
                          <a:spcPts val="0"/>
                        </a:spcAft>
                        <a:buNone/>
                      </a:pPr>
                      <a:r>
                        <a:rPr lang="en-US" sz="2200" b="1">
                          <a:solidFill>
                            <a:srgbClr val="008000"/>
                          </a:solidFill>
                          <a:latin typeface="Courier New"/>
                          <a:ea typeface="Courier New"/>
                          <a:cs typeface="Courier New"/>
                          <a:sym typeface="Courier New"/>
                        </a:rPr>
                        <a:t>%i,</a:t>
                      </a:r>
                      <a:endParaRPr sz="2200">
                        <a:latin typeface="Courier New"/>
                        <a:ea typeface="Courier New"/>
                        <a:cs typeface="Courier New"/>
                        <a:sym typeface="Courier New"/>
                      </a:endParaRPr>
                    </a:p>
                  </a:txBody>
                  <a:tcPr marL="0" marR="0" marT="0" marB="0"/>
                </a:tc>
                <a:tc>
                  <a:txBody>
                    <a:bodyPr/>
                    <a:lstStyle/>
                    <a:p>
                      <a:pPr marL="84455" marR="0" lvl="0" indent="0" algn="l" rtl="0">
                        <a:lnSpc>
                          <a:spcPct val="103181"/>
                        </a:lnSpc>
                        <a:spcBef>
                          <a:spcPts val="0"/>
                        </a:spcBef>
                        <a:spcAft>
                          <a:spcPts val="0"/>
                        </a:spcAft>
                        <a:buNone/>
                      </a:pPr>
                      <a:r>
                        <a:rPr lang="en-US" sz="2200" b="1">
                          <a:solidFill>
                            <a:srgbClr val="008000"/>
                          </a:solidFill>
                          <a:latin typeface="Courier New"/>
                          <a:ea typeface="Courier New"/>
                          <a:cs typeface="Courier New"/>
                          <a:sym typeface="Courier New"/>
                        </a:rPr>
                        <a:t>%d</a:t>
                      </a:r>
                      <a:endParaRPr sz="2200">
                        <a:latin typeface="Courier New"/>
                        <a:ea typeface="Courier New"/>
                        <a:cs typeface="Courier New"/>
                        <a:sym typeface="Courier New"/>
                      </a:endParaRPr>
                    </a:p>
                  </a:txBody>
                  <a:tcPr marL="0" marR="0" marT="0" marB="0"/>
                </a:tc>
                <a:tc>
                  <a:txBody>
                    <a:bodyPr/>
                    <a:lstStyle/>
                    <a:p>
                      <a:pPr marL="168910" marR="0" lvl="0" indent="0" algn="l" rtl="0">
                        <a:lnSpc>
                          <a:spcPct val="103181"/>
                        </a:lnSpc>
                        <a:spcBef>
                          <a:spcPts val="0"/>
                        </a:spcBef>
                        <a:spcAft>
                          <a:spcPts val="0"/>
                        </a:spcAft>
                        <a:buNone/>
                      </a:pPr>
                      <a:r>
                        <a:rPr lang="en-US" sz="2200" b="1">
                          <a:solidFill>
                            <a:srgbClr val="2F28FF"/>
                          </a:solidFill>
                          <a:latin typeface="Courier New"/>
                          <a:ea typeface="Courier New"/>
                          <a:cs typeface="Courier New"/>
                          <a:sym typeface="Courier New"/>
                        </a:rPr>
                        <a:t>-decimal integer</a:t>
                      </a:r>
                      <a:endParaRPr sz="2200">
                        <a:latin typeface="Courier New"/>
                        <a:ea typeface="Courier New"/>
                        <a:cs typeface="Courier New"/>
                        <a:sym typeface="Courier New"/>
                      </a:endParaRPr>
                    </a:p>
                  </a:txBody>
                  <a:tcPr marL="0" marR="0" marT="0" marB="0"/>
                </a:tc>
              </a:tr>
              <a:tr h="318625">
                <a:tc>
                  <a:txBody>
                    <a:bodyPr/>
                    <a:lstStyle/>
                    <a:p>
                      <a:pPr marL="31750" marR="0" lvl="0" indent="0" algn="l" rtl="0">
                        <a:lnSpc>
                          <a:spcPct val="103636"/>
                        </a:lnSpc>
                        <a:spcBef>
                          <a:spcPts val="0"/>
                        </a:spcBef>
                        <a:spcAft>
                          <a:spcPts val="0"/>
                        </a:spcAft>
                        <a:buNone/>
                      </a:pPr>
                      <a:r>
                        <a:rPr lang="en-US" sz="2200" b="1">
                          <a:solidFill>
                            <a:srgbClr val="008000"/>
                          </a:solidFill>
                          <a:latin typeface="Courier New"/>
                          <a:ea typeface="Courier New"/>
                          <a:cs typeface="Courier New"/>
                          <a:sym typeface="Courier New"/>
                        </a:rPr>
                        <a:t>%o</a:t>
                      </a:r>
                      <a:endParaRPr sz="2200">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None/>
                      </a:pPr>
                      <a:endParaRPr sz="2000">
                        <a:latin typeface="Times New Roman"/>
                        <a:ea typeface="Times New Roman"/>
                        <a:cs typeface="Times New Roman"/>
                        <a:sym typeface="Times New Roman"/>
                      </a:endParaRPr>
                    </a:p>
                  </a:txBody>
                  <a:tcPr marL="0" marR="0" marT="0" marB="0"/>
                </a:tc>
                <a:tc>
                  <a:txBody>
                    <a:bodyPr/>
                    <a:lstStyle/>
                    <a:p>
                      <a:pPr marL="242570" marR="0" lvl="0" indent="0" algn="l" rtl="0">
                        <a:lnSpc>
                          <a:spcPct val="103636"/>
                        </a:lnSpc>
                        <a:spcBef>
                          <a:spcPts val="0"/>
                        </a:spcBef>
                        <a:spcAft>
                          <a:spcPts val="0"/>
                        </a:spcAft>
                        <a:buNone/>
                      </a:pPr>
                      <a:r>
                        <a:rPr lang="en-US" sz="2200" b="1">
                          <a:solidFill>
                            <a:srgbClr val="2F28FF"/>
                          </a:solidFill>
                          <a:latin typeface="Courier New"/>
                          <a:ea typeface="Courier New"/>
                          <a:cs typeface="Courier New"/>
                          <a:sym typeface="Courier New"/>
                        </a:rPr>
                        <a:t>-octal integer</a:t>
                      </a:r>
                      <a:endParaRPr sz="2200">
                        <a:latin typeface="Courier New"/>
                        <a:ea typeface="Courier New"/>
                        <a:cs typeface="Courier New"/>
                        <a:sym typeface="Courier New"/>
                      </a:endParaRPr>
                    </a:p>
                  </a:txBody>
                  <a:tcPr marL="0" marR="0" marT="0" marB="0"/>
                </a:tc>
              </a:tr>
              <a:tr h="318500">
                <a:tc>
                  <a:txBody>
                    <a:bodyPr/>
                    <a:lstStyle/>
                    <a:p>
                      <a:pPr marL="31750" marR="0" lvl="0" indent="0" algn="l" rtl="0">
                        <a:lnSpc>
                          <a:spcPct val="103636"/>
                        </a:lnSpc>
                        <a:spcBef>
                          <a:spcPts val="0"/>
                        </a:spcBef>
                        <a:spcAft>
                          <a:spcPts val="0"/>
                        </a:spcAft>
                        <a:buNone/>
                      </a:pPr>
                      <a:r>
                        <a:rPr lang="en-US" sz="2200" b="1">
                          <a:solidFill>
                            <a:srgbClr val="008000"/>
                          </a:solidFill>
                          <a:latin typeface="Courier New"/>
                          <a:ea typeface="Courier New"/>
                          <a:cs typeface="Courier New"/>
                          <a:sym typeface="Courier New"/>
                        </a:rPr>
                        <a:t>%x,</a:t>
                      </a:r>
                      <a:endParaRPr sz="2200">
                        <a:latin typeface="Courier New"/>
                        <a:ea typeface="Courier New"/>
                        <a:cs typeface="Courier New"/>
                        <a:sym typeface="Courier New"/>
                      </a:endParaRPr>
                    </a:p>
                  </a:txBody>
                  <a:tcPr marL="0" marR="0" marT="0" marB="0"/>
                </a:tc>
                <a:tc>
                  <a:txBody>
                    <a:bodyPr/>
                    <a:lstStyle/>
                    <a:p>
                      <a:pPr marL="84455" marR="0" lvl="0" indent="0" algn="l" rtl="0">
                        <a:lnSpc>
                          <a:spcPct val="103636"/>
                        </a:lnSpc>
                        <a:spcBef>
                          <a:spcPts val="0"/>
                        </a:spcBef>
                        <a:spcAft>
                          <a:spcPts val="0"/>
                        </a:spcAft>
                        <a:buNone/>
                      </a:pPr>
                      <a:r>
                        <a:rPr lang="en-US" sz="2200" b="1">
                          <a:solidFill>
                            <a:srgbClr val="008000"/>
                          </a:solidFill>
                          <a:latin typeface="Courier New"/>
                          <a:ea typeface="Courier New"/>
                          <a:cs typeface="Courier New"/>
                          <a:sym typeface="Courier New"/>
                        </a:rPr>
                        <a:t>%X</a:t>
                      </a:r>
                      <a:endParaRPr sz="2200">
                        <a:latin typeface="Courier New"/>
                        <a:ea typeface="Courier New"/>
                        <a:cs typeface="Courier New"/>
                        <a:sym typeface="Courier New"/>
                      </a:endParaRPr>
                    </a:p>
                  </a:txBody>
                  <a:tcPr marL="0" marR="0" marT="0" marB="0"/>
                </a:tc>
                <a:tc>
                  <a:txBody>
                    <a:bodyPr/>
                    <a:lstStyle/>
                    <a:p>
                      <a:pPr marL="168910" marR="0" lvl="0" indent="0" algn="l" rtl="0">
                        <a:lnSpc>
                          <a:spcPct val="103636"/>
                        </a:lnSpc>
                        <a:spcBef>
                          <a:spcPts val="0"/>
                        </a:spcBef>
                        <a:spcAft>
                          <a:spcPts val="0"/>
                        </a:spcAft>
                        <a:buNone/>
                      </a:pPr>
                      <a:r>
                        <a:rPr lang="en-US" sz="2200" b="1">
                          <a:solidFill>
                            <a:srgbClr val="2F28FF"/>
                          </a:solidFill>
                          <a:latin typeface="Courier New"/>
                          <a:ea typeface="Courier New"/>
                          <a:cs typeface="Courier New"/>
                          <a:sym typeface="Courier New"/>
                        </a:rPr>
                        <a:t>-hex integer (use X </a:t>
                      </a:r>
                      <a:r>
                        <a:rPr lang="en-US" sz="2200" b="1">
                          <a:latin typeface="Courier New"/>
                          <a:ea typeface="Courier New"/>
                          <a:cs typeface="Courier New"/>
                          <a:sym typeface="Courier New"/>
                        </a:rPr>
                        <a:t>for caps A - F)</a:t>
                      </a:r>
                      <a:endParaRPr sz="2200">
                        <a:latin typeface="Courier New"/>
                        <a:ea typeface="Courier New"/>
                        <a:cs typeface="Courier New"/>
                        <a:sym typeface="Courier New"/>
                      </a:endParaRPr>
                    </a:p>
                  </a:txBody>
                  <a:tcPr marL="0" marR="0" marT="0" marB="0"/>
                </a:tc>
              </a:tr>
              <a:tr h="317225">
                <a:tc>
                  <a:txBody>
                    <a:bodyPr/>
                    <a:lstStyle/>
                    <a:p>
                      <a:pPr marL="31750" marR="0" lvl="0" indent="0" algn="l" rtl="0">
                        <a:lnSpc>
                          <a:spcPct val="103636"/>
                        </a:lnSpc>
                        <a:spcBef>
                          <a:spcPts val="0"/>
                        </a:spcBef>
                        <a:spcAft>
                          <a:spcPts val="0"/>
                        </a:spcAft>
                        <a:buNone/>
                      </a:pPr>
                      <a:r>
                        <a:rPr lang="en-US" sz="2200" b="1">
                          <a:solidFill>
                            <a:srgbClr val="008000"/>
                          </a:solidFill>
                          <a:latin typeface="Courier New"/>
                          <a:ea typeface="Courier New"/>
                          <a:cs typeface="Courier New"/>
                          <a:sym typeface="Courier New"/>
                        </a:rPr>
                        <a:t>%f</a:t>
                      </a:r>
                      <a:endParaRPr sz="2200">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None/>
                      </a:pPr>
                      <a:endParaRPr sz="1900">
                        <a:latin typeface="Times New Roman"/>
                        <a:ea typeface="Times New Roman"/>
                        <a:cs typeface="Times New Roman"/>
                        <a:sym typeface="Times New Roman"/>
                      </a:endParaRPr>
                    </a:p>
                  </a:txBody>
                  <a:tcPr marL="0" marR="0" marT="0" marB="0"/>
                </a:tc>
                <a:tc>
                  <a:txBody>
                    <a:bodyPr/>
                    <a:lstStyle/>
                    <a:p>
                      <a:pPr marL="168910" marR="0" lvl="0" indent="0" algn="l" rtl="0">
                        <a:lnSpc>
                          <a:spcPct val="103636"/>
                        </a:lnSpc>
                        <a:spcBef>
                          <a:spcPts val="0"/>
                        </a:spcBef>
                        <a:spcAft>
                          <a:spcPts val="0"/>
                        </a:spcAft>
                        <a:buNone/>
                      </a:pPr>
                      <a:r>
                        <a:rPr lang="en-US" sz="2200" b="1">
                          <a:solidFill>
                            <a:srgbClr val="2F28FF"/>
                          </a:solidFill>
                          <a:latin typeface="Courier New"/>
                          <a:ea typeface="Courier New"/>
                          <a:cs typeface="Courier New"/>
                          <a:sym typeface="Courier New"/>
                        </a:rPr>
                        <a:t>-float, double</a:t>
                      </a:r>
                      <a:endParaRPr sz="2200">
                        <a:latin typeface="Courier New"/>
                        <a:ea typeface="Courier New"/>
                        <a:cs typeface="Courier New"/>
                        <a:sym typeface="Courier New"/>
                      </a:endParaRPr>
                    </a:p>
                  </a:txBody>
                  <a:tcPr marL="0" marR="0" marT="0" marB="0"/>
                </a:tc>
              </a:tr>
            </a:tbl>
          </a:graphicData>
        </a:graphic>
      </p:graphicFrame>
      <p:sp>
        <p:nvSpPr>
          <p:cNvPr id="725" name="Google Shape;725;p113"/>
          <p:cNvSpPr txBox="1"/>
          <p:nvPr/>
        </p:nvSpPr>
        <p:spPr>
          <a:xfrm>
            <a:off x="2365044" y="5974486"/>
            <a:ext cx="360680" cy="604520"/>
          </a:xfrm>
          <a:prstGeom prst="rect">
            <a:avLst/>
          </a:prstGeom>
          <a:noFill/>
          <a:ln>
            <a:noFill/>
          </a:ln>
        </p:spPr>
        <p:txBody>
          <a:bodyPr spcFirstLastPara="1" wrap="square" lIns="0" tIns="12050" rIns="0" bIns="0" anchor="t" anchorCtr="0">
            <a:spAutoFit/>
          </a:bodyPr>
          <a:lstStyle/>
          <a:p>
            <a:pPr marL="12700" marR="0" lvl="0" indent="0" algn="l" rtl="0">
              <a:lnSpc>
                <a:spcPct val="103636"/>
              </a:lnSpc>
              <a:spcBef>
                <a:spcPts val="0"/>
              </a:spcBef>
              <a:spcAft>
                <a:spcPts val="0"/>
              </a:spcAft>
              <a:buNone/>
            </a:pPr>
            <a:r>
              <a:rPr lang="en-US" sz="2200" b="1">
                <a:solidFill>
                  <a:srgbClr val="008000"/>
                </a:solidFill>
                <a:latin typeface="Courier New"/>
                <a:ea typeface="Courier New"/>
                <a:cs typeface="Courier New"/>
                <a:sym typeface="Courier New"/>
              </a:rPr>
              <a:t>%c</a:t>
            </a:r>
            <a:endParaRPr sz="2200">
              <a:solidFill>
                <a:schemeClr val="dk1"/>
              </a:solidFill>
              <a:latin typeface="Courier New"/>
              <a:ea typeface="Courier New"/>
              <a:cs typeface="Courier New"/>
              <a:sym typeface="Courier New"/>
            </a:endParaRPr>
          </a:p>
          <a:p>
            <a:pPr marL="12700" marR="0" lvl="0" indent="0" algn="l" rtl="0">
              <a:lnSpc>
                <a:spcPct val="103636"/>
              </a:lnSpc>
              <a:spcBef>
                <a:spcPts val="0"/>
              </a:spcBef>
              <a:spcAft>
                <a:spcPts val="0"/>
              </a:spcAft>
              <a:buNone/>
            </a:pPr>
            <a:r>
              <a:rPr lang="en-US" sz="2200" b="1">
                <a:solidFill>
                  <a:srgbClr val="008000"/>
                </a:solidFill>
                <a:latin typeface="Courier New"/>
                <a:ea typeface="Courier New"/>
                <a:cs typeface="Courier New"/>
                <a:sym typeface="Courier New"/>
              </a:rPr>
              <a:t>%s</a:t>
            </a:r>
            <a:endParaRPr sz="2200">
              <a:solidFill>
                <a:schemeClr val="dk1"/>
              </a:solidFill>
              <a:latin typeface="Courier New"/>
              <a:ea typeface="Courier New"/>
              <a:cs typeface="Courier New"/>
              <a:sym typeface="Courier New"/>
            </a:endParaRPr>
          </a:p>
        </p:txBody>
      </p:sp>
      <p:sp>
        <p:nvSpPr>
          <p:cNvPr id="726" name="Google Shape;726;p113"/>
          <p:cNvSpPr txBox="1"/>
          <p:nvPr/>
        </p:nvSpPr>
        <p:spPr>
          <a:xfrm>
            <a:off x="3710685" y="5974486"/>
            <a:ext cx="2887980" cy="604520"/>
          </a:xfrm>
          <a:prstGeom prst="rect">
            <a:avLst/>
          </a:prstGeom>
          <a:noFill/>
          <a:ln>
            <a:noFill/>
          </a:ln>
        </p:spPr>
        <p:txBody>
          <a:bodyPr spcFirstLastPara="1" wrap="square" lIns="0" tIns="12050" rIns="0" bIns="0" anchor="t" anchorCtr="0">
            <a:spAutoFit/>
          </a:bodyPr>
          <a:lstStyle/>
          <a:p>
            <a:pPr marL="12700" marR="0" lvl="0" indent="0" algn="l" rtl="0">
              <a:lnSpc>
                <a:spcPct val="103636"/>
              </a:lnSpc>
              <a:spcBef>
                <a:spcPts val="0"/>
              </a:spcBef>
              <a:spcAft>
                <a:spcPts val="0"/>
              </a:spcAft>
              <a:buNone/>
            </a:pPr>
            <a:r>
              <a:rPr lang="en-US" sz="2200" b="1">
                <a:solidFill>
                  <a:srgbClr val="2F28FF"/>
                </a:solidFill>
                <a:latin typeface="Courier New"/>
                <a:ea typeface="Courier New"/>
                <a:cs typeface="Courier New"/>
                <a:sym typeface="Courier New"/>
              </a:rPr>
              <a:t>-character</a:t>
            </a:r>
            <a:endParaRPr sz="2200">
              <a:solidFill>
                <a:schemeClr val="dk1"/>
              </a:solidFill>
              <a:latin typeface="Courier New"/>
              <a:ea typeface="Courier New"/>
              <a:cs typeface="Courier New"/>
              <a:sym typeface="Courier New"/>
            </a:endParaRPr>
          </a:p>
          <a:p>
            <a:pPr marL="12700" marR="0" lvl="0" indent="0" algn="l" rtl="0">
              <a:lnSpc>
                <a:spcPct val="103636"/>
              </a:lnSpc>
              <a:spcBef>
                <a:spcPts val="0"/>
              </a:spcBef>
              <a:spcAft>
                <a:spcPts val="0"/>
              </a:spcAft>
              <a:buNone/>
            </a:pPr>
            <a:r>
              <a:rPr lang="en-US" sz="2200" b="1">
                <a:solidFill>
                  <a:srgbClr val="2F28FF"/>
                </a:solidFill>
                <a:latin typeface="Courier New"/>
                <a:ea typeface="Courier New"/>
                <a:cs typeface="Courier New"/>
                <a:sym typeface="Courier New"/>
              </a:rPr>
              <a:t>-character string</a:t>
            </a:r>
            <a:endParaRPr sz="2200">
              <a:solidFill>
                <a:schemeClr val="dk1"/>
              </a:solidFill>
              <a:latin typeface="Courier New"/>
              <a:ea typeface="Courier New"/>
              <a:cs typeface="Courier New"/>
              <a:sym typeface="Courier New"/>
            </a:endParaRPr>
          </a:p>
        </p:txBody>
      </p:sp>
      <p:sp>
        <p:nvSpPr>
          <p:cNvPr id="727" name="Google Shape;727;p113"/>
          <p:cNvSpPr txBox="1"/>
          <p:nvPr/>
        </p:nvSpPr>
        <p:spPr>
          <a:xfrm>
            <a:off x="1983741" y="1011682"/>
            <a:ext cx="5907405" cy="1317625"/>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2800">
                <a:solidFill>
                  <a:srgbClr val="2F28FF"/>
                </a:solidFill>
                <a:latin typeface="Times New Roman"/>
                <a:ea typeface="Times New Roman"/>
                <a:cs typeface="Times New Roman"/>
                <a:sym typeface="Times New Roman"/>
              </a:rPr>
              <a:t>Printf function</a:t>
            </a:r>
            <a:endParaRPr sz="2800">
              <a:solidFill>
                <a:schemeClr val="dk1"/>
              </a:solidFill>
              <a:latin typeface="Times New Roman"/>
              <a:ea typeface="Times New Roman"/>
              <a:cs typeface="Times New Roman"/>
              <a:sym typeface="Times New Roman"/>
            </a:endParaRPr>
          </a:p>
          <a:p>
            <a:pPr marL="317500" marR="0" lvl="0" indent="0" algn="l" rtl="0">
              <a:spcBef>
                <a:spcPts val="2010"/>
              </a:spcBef>
              <a:spcAft>
                <a:spcPts val="0"/>
              </a:spcAft>
              <a:buNone/>
            </a:pPr>
            <a:r>
              <a:rPr lang="en-US" sz="2000">
                <a:solidFill>
                  <a:srgbClr val="2F28FF"/>
                </a:solidFill>
                <a:latin typeface="Arial Black"/>
                <a:ea typeface="Arial Black"/>
                <a:cs typeface="Arial Black"/>
                <a:sym typeface="Arial Black"/>
              </a:rPr>
              <a:t>sends output to standard output device,</a:t>
            </a:r>
            <a:endParaRPr sz="2000">
              <a:solidFill>
                <a:schemeClr val="dk1"/>
              </a:solidFill>
              <a:latin typeface="Arial Black"/>
              <a:ea typeface="Arial Black"/>
              <a:cs typeface="Arial Black"/>
              <a:sym typeface="Arial Black"/>
            </a:endParaRPr>
          </a:p>
          <a:p>
            <a:pPr marL="401320" marR="0" lvl="0" indent="0" algn="l" rtl="0">
              <a:spcBef>
                <a:spcPts val="5"/>
              </a:spcBef>
              <a:spcAft>
                <a:spcPts val="0"/>
              </a:spcAft>
              <a:buNone/>
            </a:pPr>
            <a:r>
              <a:rPr lang="en-US" sz="2000">
                <a:solidFill>
                  <a:srgbClr val="2F28FF"/>
                </a:solidFill>
                <a:latin typeface="Arial Black"/>
                <a:ea typeface="Arial Black"/>
                <a:cs typeface="Arial Black"/>
                <a:sym typeface="Arial Black"/>
              </a:rPr>
              <a:t>usually a video monitor</a:t>
            </a:r>
            <a:endParaRPr sz="2000">
              <a:solidFill>
                <a:schemeClr val="dk1"/>
              </a:solidFill>
              <a:latin typeface="Arial Black"/>
              <a:ea typeface="Arial Black"/>
              <a:cs typeface="Arial Black"/>
              <a:sym typeface="Arial Black"/>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4"/>
          <p:cNvSpPr txBox="1">
            <a:spLocks noGrp="1"/>
          </p:cNvSpPr>
          <p:nvPr>
            <p:ph type="title"/>
          </p:nvPr>
        </p:nvSpPr>
        <p:spPr>
          <a:xfrm>
            <a:off x="1511301" y="275933"/>
            <a:ext cx="5502528" cy="428322"/>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C00000"/>
              </a:buClr>
              <a:buSzPts val="2700"/>
              <a:buFont typeface="Arial"/>
              <a:buNone/>
            </a:pPr>
            <a:r>
              <a:rPr lang="en-US" sz="2700">
                <a:solidFill>
                  <a:srgbClr val="C00000"/>
                </a:solidFill>
                <a:latin typeface="Arial"/>
                <a:ea typeface="Arial"/>
                <a:cs typeface="Arial"/>
                <a:sym typeface="Arial"/>
              </a:rPr>
              <a:t>Output Control: Special characters</a:t>
            </a:r>
            <a:endParaRPr sz="2700">
              <a:solidFill>
                <a:srgbClr val="C00000"/>
              </a:solidFill>
              <a:latin typeface="Arial"/>
              <a:ea typeface="Arial"/>
              <a:cs typeface="Arial"/>
              <a:sym typeface="Arial"/>
            </a:endParaRPr>
          </a:p>
        </p:txBody>
      </p:sp>
      <p:sp>
        <p:nvSpPr>
          <p:cNvPr id="733" name="Google Shape;733;p114"/>
          <p:cNvSpPr txBox="1"/>
          <p:nvPr/>
        </p:nvSpPr>
        <p:spPr>
          <a:xfrm>
            <a:off x="1907540" y="1069086"/>
            <a:ext cx="7780020" cy="1031240"/>
          </a:xfrm>
          <a:prstGeom prst="rect">
            <a:avLst/>
          </a:prstGeom>
          <a:noFill/>
          <a:ln>
            <a:noFill/>
          </a:ln>
        </p:spPr>
        <p:txBody>
          <a:bodyPr spcFirstLastPara="1" wrap="square" lIns="0" tIns="12050" rIns="0" bIns="0" anchor="t" anchorCtr="0">
            <a:spAutoFit/>
          </a:bodyPr>
          <a:lstStyle/>
          <a:p>
            <a:pPr marL="12700" marR="5080" lvl="0" indent="0" algn="l" rtl="0">
              <a:spcBef>
                <a:spcPts val="0"/>
              </a:spcBef>
              <a:spcAft>
                <a:spcPts val="0"/>
              </a:spcAft>
              <a:buNone/>
            </a:pPr>
            <a:r>
              <a:rPr lang="en-US" sz="2200">
                <a:solidFill>
                  <a:srgbClr val="2F28FF"/>
                </a:solidFill>
                <a:latin typeface="Arial Black"/>
                <a:ea typeface="Arial Black"/>
                <a:cs typeface="Arial Black"/>
                <a:sym typeface="Arial Black"/>
              </a:rPr>
              <a:t>Each is represented by an escape sequence</a:t>
            </a:r>
            <a:r>
              <a:rPr lang="en-US" sz="2200">
                <a:solidFill>
                  <a:schemeClr val="dk1"/>
                </a:solidFill>
                <a:latin typeface="Arial Black"/>
                <a:ea typeface="Arial Black"/>
                <a:cs typeface="Arial Black"/>
                <a:sym typeface="Arial Black"/>
              </a:rPr>
              <a:t>,  </a:t>
            </a:r>
            <a:r>
              <a:rPr lang="en-US" sz="2200">
                <a:solidFill>
                  <a:srgbClr val="2F28FF"/>
                </a:solidFill>
                <a:latin typeface="Arial Black"/>
                <a:ea typeface="Arial Black"/>
                <a:cs typeface="Arial Black"/>
                <a:sym typeface="Arial Black"/>
              </a:rPr>
              <a:t>which is a backslash </a:t>
            </a:r>
            <a:r>
              <a:rPr lang="en-US" sz="2200" b="1">
                <a:solidFill>
                  <a:srgbClr val="008000"/>
                </a:solidFill>
                <a:latin typeface="Courier New"/>
                <a:ea typeface="Courier New"/>
                <a:cs typeface="Courier New"/>
                <a:sym typeface="Courier New"/>
              </a:rPr>
              <a:t>(\) </a:t>
            </a:r>
            <a:r>
              <a:rPr lang="en-US" sz="2200">
                <a:solidFill>
                  <a:srgbClr val="2F28FF"/>
                </a:solidFill>
                <a:latin typeface="Arial Black"/>
                <a:ea typeface="Arial Black"/>
                <a:cs typeface="Arial Black"/>
                <a:sym typeface="Arial Black"/>
              </a:rPr>
              <a:t>and an escape character.  Examples are:</a:t>
            </a:r>
            <a:endParaRPr sz="2200">
              <a:solidFill>
                <a:schemeClr val="dk1"/>
              </a:solidFill>
              <a:latin typeface="Arial Black"/>
              <a:ea typeface="Arial Black"/>
              <a:cs typeface="Arial Black"/>
              <a:sym typeface="Arial Black"/>
            </a:endParaRPr>
          </a:p>
        </p:txBody>
      </p:sp>
      <p:sp>
        <p:nvSpPr>
          <p:cNvPr id="734" name="Google Shape;734;p114"/>
          <p:cNvSpPr/>
          <p:nvPr/>
        </p:nvSpPr>
        <p:spPr>
          <a:xfrm>
            <a:off x="1905000" y="2119883"/>
            <a:ext cx="8458200" cy="2452370"/>
          </a:xfrm>
          <a:custGeom>
            <a:avLst/>
            <a:gdLst/>
            <a:ahLst/>
            <a:cxnLst/>
            <a:rect l="l" t="t" r="r" b="b"/>
            <a:pathLst>
              <a:path w="8458200" h="2452370" extrusionOk="0">
                <a:moveTo>
                  <a:pt x="0" y="2452116"/>
                </a:moveTo>
                <a:lnTo>
                  <a:pt x="8458200" y="2452116"/>
                </a:lnTo>
                <a:lnTo>
                  <a:pt x="8458200" y="0"/>
                </a:lnTo>
                <a:lnTo>
                  <a:pt x="0" y="0"/>
                </a:lnTo>
                <a:lnTo>
                  <a:pt x="0" y="2452116"/>
                </a:lnTo>
                <a:close/>
              </a:path>
            </a:pathLst>
          </a:custGeom>
          <a:noFill/>
          <a:ln w="12175" cap="flat" cmpd="sng">
            <a:solidFill>
              <a:srgbClr val="B1B1B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735" name="Google Shape;735;p114"/>
          <p:cNvGraphicFramePr/>
          <p:nvPr/>
        </p:nvGraphicFramePr>
        <p:xfrm>
          <a:off x="1898905" y="2119883"/>
          <a:ext cx="7020550" cy="2452125"/>
        </p:xfrm>
        <a:graphic>
          <a:graphicData uri="http://schemas.openxmlformats.org/drawingml/2006/table">
            <a:tbl>
              <a:tblPr firstRow="1" bandRow="1">
                <a:noFill/>
                <a:tableStyleId>{3FCAFD56-3B25-48B0-842F-B654356867AA}</a:tableStyleId>
              </a:tblPr>
              <a:tblGrid>
                <a:gridCol w="511175"/>
                <a:gridCol w="335925"/>
                <a:gridCol w="5553700"/>
                <a:gridCol w="619750"/>
              </a:tblGrid>
              <a:tr h="469850">
                <a:tc>
                  <a:txBody>
                    <a:bodyPr/>
                    <a:lstStyle/>
                    <a:p>
                      <a:pPr marL="9144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a:t>
                      </a:r>
                      <a:endParaRPr sz="2200">
                        <a:latin typeface="Courier New"/>
                        <a:ea typeface="Courier New"/>
                        <a:cs typeface="Courier New"/>
                        <a:sym typeface="Courier New"/>
                      </a:endParaRPr>
                    </a:p>
                  </a:txBody>
                  <a:tcPr marL="0" marR="0" marT="12700" marB="0">
                    <a:lnL w="12700" cap="flat" cmpd="sng">
                      <a:solidFill>
                        <a:srgbClr val="B1B1B1"/>
                      </a:solidFill>
                      <a:prstDash val="solid"/>
                      <a:round/>
                      <a:headEnd type="none" w="sm" len="sm"/>
                      <a:tailEnd type="none" w="sm" len="sm"/>
                    </a:lnL>
                  </a:tcPr>
                </a:tc>
                <a:tc>
                  <a:txBody>
                    <a:bodyPr/>
                    <a:lstStyle/>
                    <a:p>
                      <a:pPr marL="635" marR="0" lvl="0" indent="0" algn="ctr"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a:t>
                      </a:r>
                      <a:endParaRPr sz="2200">
                        <a:latin typeface="Courier New"/>
                        <a:ea typeface="Courier New"/>
                        <a:cs typeface="Courier New"/>
                        <a:sym typeface="Courier New"/>
                      </a:endParaRPr>
                    </a:p>
                  </a:txBody>
                  <a:tcPr marL="0" marR="0" marT="12700" marB="0"/>
                </a:tc>
                <a:tc>
                  <a:txBody>
                    <a:bodyPr/>
                    <a:lstStyle/>
                    <a:p>
                      <a:pPr marL="8382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output double quotes</a:t>
                      </a:r>
                      <a:endParaRPr sz="2200">
                        <a:latin typeface="Courier New"/>
                        <a:ea typeface="Courier New"/>
                        <a:cs typeface="Courier New"/>
                        <a:sym typeface="Courier New"/>
                      </a:endParaRPr>
                    </a:p>
                  </a:txBody>
                  <a:tcPr marL="0" marR="0" marT="12700" marB="0"/>
                </a:tc>
                <a:tc rowSpan="2">
                  <a:txBody>
                    <a:bodyPr/>
                    <a:lstStyle/>
                    <a:p>
                      <a:pPr marL="0" marR="0" lvl="0" indent="0" algn="l" rtl="0">
                        <a:lnSpc>
                          <a:spcPct val="100000"/>
                        </a:lnSpc>
                        <a:spcBef>
                          <a:spcPts val="0"/>
                        </a:spcBef>
                        <a:spcAft>
                          <a:spcPts val="0"/>
                        </a:spcAft>
                        <a:buNone/>
                      </a:pPr>
                      <a:endParaRPr sz="2100">
                        <a:latin typeface="Times New Roman"/>
                        <a:ea typeface="Times New Roman"/>
                        <a:cs typeface="Times New Roman"/>
                        <a:sym typeface="Times New Roman"/>
                      </a:endParaRPr>
                    </a:p>
                  </a:txBody>
                  <a:tcPr marL="0" marR="0" marT="0" marB="0"/>
                </a:tc>
              </a:tr>
              <a:tr h="503050">
                <a:tc>
                  <a:txBody>
                    <a:bodyPr/>
                    <a:lstStyle/>
                    <a:p>
                      <a:pPr marL="9144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\b</a:t>
                      </a:r>
                      <a:endParaRPr sz="2200">
                        <a:latin typeface="Courier New"/>
                        <a:ea typeface="Courier New"/>
                        <a:cs typeface="Courier New"/>
                        <a:sym typeface="Courier New"/>
                      </a:endParaRPr>
                    </a:p>
                  </a:txBody>
                  <a:tcPr marL="0" marR="0" marT="46350" marB="0">
                    <a:lnL w="12700" cap="flat" cmpd="sng">
                      <a:solidFill>
                        <a:srgbClr val="B1B1B1"/>
                      </a:solidFill>
                      <a:prstDash val="solid"/>
                      <a:round/>
                      <a:headEnd type="none" w="sm" len="sm"/>
                      <a:tailEnd type="none" w="sm" len="sm"/>
                    </a:lnL>
                  </a:tcPr>
                </a:tc>
                <a:tc>
                  <a:txBody>
                    <a:bodyPr/>
                    <a:lstStyle/>
                    <a:p>
                      <a:pPr marL="635" marR="0" lvl="0" indent="0" algn="ctr"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a:t>
                      </a:r>
                      <a:endParaRPr sz="2200">
                        <a:latin typeface="Courier New"/>
                        <a:ea typeface="Courier New"/>
                        <a:cs typeface="Courier New"/>
                        <a:sym typeface="Courier New"/>
                      </a:endParaRPr>
                    </a:p>
                  </a:txBody>
                  <a:tcPr marL="0" marR="0" marT="46350" marB="0"/>
                </a:tc>
                <a:tc>
                  <a:txBody>
                    <a:bodyPr/>
                    <a:lstStyle/>
                    <a:p>
                      <a:pPr marL="8382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backspace</a:t>
                      </a:r>
                      <a:endParaRPr sz="2200">
                        <a:latin typeface="Courier New"/>
                        <a:ea typeface="Courier New"/>
                        <a:cs typeface="Courier New"/>
                        <a:sym typeface="Courier New"/>
                      </a:endParaRPr>
                    </a:p>
                  </a:txBody>
                  <a:tcPr marL="0" marR="0" marT="46350" marB="0"/>
                </a:tc>
                <a:tc vMerge="1">
                  <a:txBody>
                    <a:bodyPr/>
                    <a:lstStyle/>
                    <a:p>
                      <a:endParaRPr lang="en-US"/>
                    </a:p>
                  </a:txBody>
                  <a:tcPr/>
                </a:tc>
              </a:tr>
              <a:tr h="503050">
                <a:tc>
                  <a:txBody>
                    <a:bodyPr/>
                    <a:lstStyle/>
                    <a:p>
                      <a:pPr marL="9144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a:t>
                      </a:r>
                      <a:endParaRPr sz="2200">
                        <a:latin typeface="Courier New"/>
                        <a:ea typeface="Courier New"/>
                        <a:cs typeface="Courier New"/>
                        <a:sym typeface="Courier New"/>
                      </a:endParaRPr>
                    </a:p>
                  </a:txBody>
                  <a:tcPr marL="0" marR="0" marT="46350" marB="0">
                    <a:lnL w="12700" cap="flat" cmpd="sng">
                      <a:solidFill>
                        <a:srgbClr val="B1B1B1"/>
                      </a:solidFill>
                      <a:prstDash val="solid"/>
                      <a:round/>
                      <a:headEnd type="none" w="sm" len="sm"/>
                      <a:tailEnd type="none" w="sm" len="sm"/>
                    </a:lnL>
                  </a:tcPr>
                </a:tc>
                <a:tc>
                  <a:txBody>
                    <a:bodyPr/>
                    <a:lstStyle/>
                    <a:p>
                      <a:pPr marL="635" marR="0" lvl="0" indent="0" algn="ctr"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a:t>
                      </a:r>
                      <a:endParaRPr sz="2200">
                        <a:latin typeface="Courier New"/>
                        <a:ea typeface="Courier New"/>
                        <a:cs typeface="Courier New"/>
                        <a:sym typeface="Courier New"/>
                      </a:endParaRPr>
                    </a:p>
                  </a:txBody>
                  <a:tcPr marL="0" marR="0" marT="46350" marB="0"/>
                </a:tc>
                <a:tc>
                  <a:txBody>
                    <a:bodyPr/>
                    <a:lstStyle/>
                    <a:p>
                      <a:pPr marL="8382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output question-mark	character</a:t>
                      </a:r>
                      <a:endParaRPr sz="2200">
                        <a:latin typeface="Courier New"/>
                        <a:ea typeface="Courier New"/>
                        <a:cs typeface="Courier New"/>
                        <a:sym typeface="Courier New"/>
                      </a:endParaRPr>
                    </a:p>
                  </a:txBody>
                  <a:tcPr marL="0" marR="0" marT="46350" marB="0"/>
                </a:tc>
                <a:tc>
                  <a:txBody>
                    <a:bodyPr/>
                    <a:lstStyle/>
                    <a:p>
                      <a:pPr marL="83185"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a:t>
                      </a:r>
                      <a:endParaRPr sz="2200">
                        <a:latin typeface="Courier New"/>
                        <a:ea typeface="Courier New"/>
                        <a:cs typeface="Courier New"/>
                        <a:sym typeface="Courier New"/>
                      </a:endParaRPr>
                    </a:p>
                  </a:txBody>
                  <a:tcPr marL="0" marR="0" marT="46350" marB="0"/>
                </a:tc>
              </a:tr>
              <a:tr h="502925">
                <a:tc>
                  <a:txBody>
                    <a:bodyPr/>
                    <a:lstStyle/>
                    <a:p>
                      <a:pPr marL="9144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a:t>
                      </a:r>
                      <a:endParaRPr sz="2200">
                        <a:latin typeface="Courier New"/>
                        <a:ea typeface="Courier New"/>
                        <a:cs typeface="Courier New"/>
                        <a:sym typeface="Courier New"/>
                      </a:endParaRPr>
                    </a:p>
                  </a:txBody>
                  <a:tcPr marL="0" marR="0" marT="46350" marB="0">
                    <a:lnL w="12700" cap="flat" cmpd="sng">
                      <a:solidFill>
                        <a:srgbClr val="B1B1B1"/>
                      </a:solidFill>
                      <a:prstDash val="solid"/>
                      <a:round/>
                      <a:headEnd type="none" w="sm" len="sm"/>
                      <a:tailEnd type="none" w="sm" len="sm"/>
                    </a:lnL>
                  </a:tcPr>
                </a:tc>
                <a:tc>
                  <a:txBody>
                    <a:bodyPr/>
                    <a:lstStyle/>
                    <a:p>
                      <a:pPr marL="635" marR="0" lvl="0" indent="0" algn="ctr"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a:t>
                      </a:r>
                      <a:endParaRPr sz="2200">
                        <a:latin typeface="Courier New"/>
                        <a:ea typeface="Courier New"/>
                        <a:cs typeface="Courier New"/>
                        <a:sym typeface="Courier New"/>
                      </a:endParaRPr>
                    </a:p>
                  </a:txBody>
                  <a:tcPr marL="0" marR="0" marT="46350" marB="0"/>
                </a:tc>
                <a:tc>
                  <a:txBody>
                    <a:bodyPr/>
                    <a:lstStyle/>
                    <a:p>
                      <a:pPr marL="8382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output backslash character (\)</a:t>
                      </a:r>
                      <a:endParaRPr sz="2200">
                        <a:latin typeface="Courier New"/>
                        <a:ea typeface="Courier New"/>
                        <a:cs typeface="Courier New"/>
                        <a:sym typeface="Courier New"/>
                      </a:endParaRPr>
                    </a:p>
                  </a:txBody>
                  <a:tcPr marL="0" marR="0" marT="46350" marB="0"/>
                </a:tc>
                <a:tc>
                  <a:txBody>
                    <a:bodyPr/>
                    <a:lstStyle/>
                    <a:p>
                      <a:pPr marL="0" marR="0" lvl="0" indent="0" algn="l" rtl="0">
                        <a:lnSpc>
                          <a:spcPct val="100000"/>
                        </a:lnSpc>
                        <a:spcBef>
                          <a:spcPts val="0"/>
                        </a:spcBef>
                        <a:spcAft>
                          <a:spcPts val="0"/>
                        </a:spcAft>
                        <a:buNone/>
                      </a:pPr>
                      <a:endParaRPr sz="2100">
                        <a:latin typeface="Times New Roman"/>
                        <a:ea typeface="Times New Roman"/>
                        <a:cs typeface="Times New Roman"/>
                        <a:sym typeface="Times New Roman"/>
                      </a:endParaRPr>
                    </a:p>
                  </a:txBody>
                  <a:tcPr marL="0" marR="0" marT="0" marB="0"/>
                </a:tc>
              </a:tr>
              <a:tr h="473250">
                <a:tc>
                  <a:txBody>
                    <a:bodyPr/>
                    <a:lstStyle/>
                    <a:p>
                      <a:pPr marL="9144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\n</a:t>
                      </a:r>
                      <a:endParaRPr sz="2200">
                        <a:latin typeface="Courier New"/>
                        <a:ea typeface="Courier New"/>
                        <a:cs typeface="Courier New"/>
                        <a:sym typeface="Courier New"/>
                      </a:endParaRPr>
                    </a:p>
                  </a:txBody>
                  <a:tcPr marL="0" marR="0" marT="46350" marB="0">
                    <a:lnL w="12700" cap="flat" cmpd="sng">
                      <a:solidFill>
                        <a:srgbClr val="B1B1B1"/>
                      </a:solidFill>
                      <a:prstDash val="solid"/>
                      <a:round/>
                      <a:headEnd type="none" w="sm" len="sm"/>
                      <a:tailEnd type="none" w="sm" len="sm"/>
                    </a:lnL>
                  </a:tcPr>
                </a:tc>
                <a:tc>
                  <a:txBody>
                    <a:bodyPr/>
                    <a:lstStyle/>
                    <a:p>
                      <a:pPr marL="635" marR="0" lvl="0" indent="0" algn="ctr"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a:t>
                      </a:r>
                      <a:endParaRPr sz="2200">
                        <a:latin typeface="Courier New"/>
                        <a:ea typeface="Courier New"/>
                        <a:cs typeface="Courier New"/>
                        <a:sym typeface="Courier New"/>
                      </a:endParaRPr>
                    </a:p>
                  </a:txBody>
                  <a:tcPr marL="0" marR="0" marT="46350" marB="0"/>
                </a:tc>
                <a:tc>
                  <a:txBody>
                    <a:bodyPr/>
                    <a:lstStyle/>
                    <a:p>
                      <a:pPr marL="83820" marR="0" lvl="0" indent="0" algn="l" rtl="0">
                        <a:lnSpc>
                          <a:spcPct val="100000"/>
                        </a:lnSpc>
                        <a:spcBef>
                          <a:spcPts val="0"/>
                        </a:spcBef>
                        <a:spcAft>
                          <a:spcPts val="0"/>
                        </a:spcAft>
                        <a:buNone/>
                      </a:pPr>
                      <a:r>
                        <a:rPr lang="en-US" sz="2200" b="1">
                          <a:solidFill>
                            <a:srgbClr val="008000"/>
                          </a:solidFill>
                          <a:latin typeface="Courier New"/>
                          <a:ea typeface="Courier New"/>
                          <a:cs typeface="Courier New"/>
                          <a:sym typeface="Courier New"/>
                        </a:rPr>
                        <a:t>new line</a:t>
                      </a:r>
                      <a:endParaRPr sz="2200">
                        <a:latin typeface="Courier New"/>
                        <a:ea typeface="Courier New"/>
                        <a:cs typeface="Courier New"/>
                        <a:sym typeface="Courier New"/>
                      </a:endParaRPr>
                    </a:p>
                  </a:txBody>
                  <a:tcPr marL="0" marR="0" marT="46350" marB="0"/>
                </a:tc>
                <a:tc>
                  <a:txBody>
                    <a:bodyPr/>
                    <a:lstStyle/>
                    <a:p>
                      <a:pPr marL="0" marR="0" lvl="0" indent="0" algn="l" rtl="0">
                        <a:lnSpc>
                          <a:spcPct val="100000"/>
                        </a:lnSpc>
                        <a:spcBef>
                          <a:spcPts val="0"/>
                        </a:spcBef>
                        <a:spcAft>
                          <a:spcPts val="0"/>
                        </a:spcAft>
                        <a:buNone/>
                      </a:pPr>
                      <a:endParaRPr sz="2100">
                        <a:latin typeface="Times New Roman"/>
                        <a:ea typeface="Times New Roman"/>
                        <a:cs typeface="Times New Roman"/>
                        <a:sym typeface="Times New Roman"/>
                      </a:endParaRPr>
                    </a:p>
                  </a:txBody>
                  <a:tcPr marL="0" marR="0" marT="0" marB="0"/>
                </a:tc>
              </a:tr>
            </a:tbl>
          </a:graphicData>
        </a:graphic>
      </p:graphicFrame>
      <p:sp>
        <p:nvSpPr>
          <p:cNvPr id="736" name="Google Shape;736;p114"/>
          <p:cNvSpPr txBox="1"/>
          <p:nvPr/>
        </p:nvSpPr>
        <p:spPr>
          <a:xfrm>
            <a:off x="7013829" y="6620130"/>
            <a:ext cx="1757045" cy="359073"/>
          </a:xfrm>
          <a:prstGeom prst="rect">
            <a:avLst/>
          </a:prstGeom>
          <a:noFill/>
          <a:ln>
            <a:noFill/>
          </a:ln>
        </p:spPr>
        <p:txBody>
          <a:bodyPr spcFirstLastPara="1" wrap="square" lIns="0" tIns="0" rIns="0" bIns="0" anchor="t" anchorCtr="0">
            <a:spAutoFit/>
          </a:bodyPr>
          <a:lstStyle/>
          <a:p>
            <a:pPr marL="12700" marR="0" lvl="0" indent="0" algn="l" rtl="0">
              <a:lnSpc>
                <a:spcPct val="102500"/>
              </a:lnSpc>
              <a:spcBef>
                <a:spcPts val="0"/>
              </a:spcBef>
              <a:spcAft>
                <a:spcPts val="0"/>
              </a:spcAft>
              <a:buNone/>
            </a:pPr>
            <a:r>
              <a:rPr lang="en-US" sz="1400" u="sng">
                <a:solidFill>
                  <a:schemeClr val="hlink"/>
                </a:solidFill>
                <a:latin typeface="Arial"/>
                <a:ea typeface="Arial"/>
                <a:cs typeface="Arial"/>
                <a:sym typeface="Arial"/>
                <a:hlinkClick r:id="rId3"/>
              </a:rPr>
              <a:t>www.cyberlabzone.com</a:t>
            </a:r>
            <a:endParaRPr sz="140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15"/>
          <p:cNvSpPr txBox="1">
            <a:spLocks noGrp="1"/>
          </p:cNvSpPr>
          <p:nvPr>
            <p:ph type="title"/>
          </p:nvPr>
        </p:nvSpPr>
        <p:spPr>
          <a:xfrm>
            <a:off x="1511299" y="291808"/>
            <a:ext cx="4696995" cy="428322"/>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chemeClr val="dk1"/>
              </a:buClr>
              <a:buSzPts val="2700"/>
              <a:buFont typeface="Arial"/>
              <a:buNone/>
            </a:pPr>
            <a:r>
              <a:rPr lang="en-US" sz="2700">
                <a:latin typeface="Arial"/>
                <a:ea typeface="Arial"/>
                <a:cs typeface="Arial"/>
                <a:sym typeface="Arial"/>
              </a:rPr>
              <a:t>Output Control: Field Width</a:t>
            </a:r>
            <a:endParaRPr sz="2700">
              <a:latin typeface="Arial"/>
              <a:ea typeface="Arial"/>
              <a:cs typeface="Arial"/>
              <a:sym typeface="Arial"/>
            </a:endParaRPr>
          </a:p>
        </p:txBody>
      </p:sp>
      <p:sp>
        <p:nvSpPr>
          <p:cNvPr id="742" name="Google Shape;742;p115"/>
          <p:cNvSpPr txBox="1"/>
          <p:nvPr/>
        </p:nvSpPr>
        <p:spPr>
          <a:xfrm>
            <a:off x="7013829" y="6620130"/>
            <a:ext cx="1757045" cy="359073"/>
          </a:xfrm>
          <a:prstGeom prst="rect">
            <a:avLst/>
          </a:prstGeom>
          <a:noFill/>
          <a:ln>
            <a:noFill/>
          </a:ln>
        </p:spPr>
        <p:txBody>
          <a:bodyPr spcFirstLastPara="1" wrap="square" lIns="0" tIns="0" rIns="0" bIns="0" anchor="t" anchorCtr="0">
            <a:spAutoFit/>
          </a:bodyPr>
          <a:lstStyle/>
          <a:p>
            <a:pPr marL="12700" marR="0" lvl="0" indent="0" algn="l" rtl="0">
              <a:lnSpc>
                <a:spcPct val="102500"/>
              </a:lnSpc>
              <a:spcBef>
                <a:spcPts val="0"/>
              </a:spcBef>
              <a:spcAft>
                <a:spcPts val="0"/>
              </a:spcAft>
              <a:buNone/>
            </a:pPr>
            <a:r>
              <a:rPr lang="en-US" sz="1400" u="sng">
                <a:solidFill>
                  <a:schemeClr val="hlink"/>
                </a:solidFill>
                <a:latin typeface="Arial"/>
                <a:ea typeface="Arial"/>
                <a:cs typeface="Arial"/>
                <a:sym typeface="Arial"/>
                <a:hlinkClick r:id="rId3"/>
              </a:rPr>
              <a:t>www.cyberlabzone.com</a:t>
            </a:r>
            <a:endParaRPr sz="1400">
              <a:solidFill>
                <a:schemeClr val="dk1"/>
              </a:solidFill>
              <a:latin typeface="Arial"/>
              <a:ea typeface="Arial"/>
              <a:cs typeface="Arial"/>
              <a:sym typeface="Arial"/>
            </a:endParaRPr>
          </a:p>
        </p:txBody>
      </p:sp>
      <p:sp>
        <p:nvSpPr>
          <p:cNvPr id="743" name="Google Shape;743;p115"/>
          <p:cNvSpPr txBox="1"/>
          <p:nvPr/>
        </p:nvSpPr>
        <p:spPr>
          <a:xfrm>
            <a:off x="1983740" y="930911"/>
            <a:ext cx="8337550" cy="3319145"/>
          </a:xfrm>
          <a:prstGeom prst="rect">
            <a:avLst/>
          </a:prstGeom>
          <a:noFill/>
          <a:ln>
            <a:noFill/>
          </a:ln>
        </p:spPr>
        <p:txBody>
          <a:bodyPr spcFirstLastPara="1" wrap="square" lIns="0" tIns="12050" rIns="0" bIns="0" anchor="t" anchorCtr="0">
            <a:spAutoFit/>
          </a:bodyPr>
          <a:lstStyle/>
          <a:p>
            <a:pPr marL="12700" marR="59055" lvl="0" indent="0" algn="l" rtl="0">
              <a:spcBef>
                <a:spcPts val="0"/>
              </a:spcBef>
              <a:spcAft>
                <a:spcPts val="0"/>
              </a:spcAft>
              <a:buNone/>
            </a:pPr>
            <a:r>
              <a:rPr lang="en-US" sz="2200">
                <a:solidFill>
                  <a:srgbClr val="2F28FF"/>
                </a:solidFill>
                <a:latin typeface="Arial Black"/>
                <a:ea typeface="Arial Black"/>
                <a:cs typeface="Arial Black"/>
                <a:sym typeface="Arial Black"/>
              </a:rPr>
              <a:t>The number of print positions to be used in the output  of display values.	For floating-point numbers, we can  also specify the number of digits to be displayed after  the decimal point.</a:t>
            </a:r>
            <a:endParaRPr sz="2200">
              <a:solidFill>
                <a:schemeClr val="dk1"/>
              </a:solidFill>
              <a:latin typeface="Arial Black"/>
              <a:ea typeface="Arial Black"/>
              <a:cs typeface="Arial Black"/>
              <a:sym typeface="Arial Black"/>
            </a:endParaRPr>
          </a:p>
          <a:p>
            <a:pPr marL="12700" marR="0" lvl="0" indent="0" algn="l" rtl="0">
              <a:spcBef>
                <a:spcPts val="5"/>
              </a:spcBef>
              <a:spcAft>
                <a:spcPts val="0"/>
              </a:spcAft>
              <a:buNone/>
            </a:pPr>
            <a:r>
              <a:rPr lang="en-US" sz="2200">
                <a:solidFill>
                  <a:srgbClr val="2F28FF"/>
                </a:solidFill>
                <a:latin typeface="Arial Black"/>
                <a:ea typeface="Arial Black"/>
                <a:cs typeface="Arial Black"/>
                <a:sym typeface="Arial Black"/>
              </a:rPr>
              <a:t>Examples:</a:t>
            </a:r>
            <a:endParaRPr sz="2200">
              <a:solidFill>
                <a:schemeClr val="dk1"/>
              </a:solidFill>
              <a:latin typeface="Arial Black"/>
              <a:ea typeface="Arial Black"/>
              <a:cs typeface="Arial Black"/>
              <a:sym typeface="Arial Black"/>
            </a:endParaRPr>
          </a:p>
          <a:p>
            <a:pPr marL="12700" marR="0" lvl="0" indent="0" algn="l" rtl="0">
              <a:spcBef>
                <a:spcPts val="500"/>
              </a:spcBef>
              <a:spcAft>
                <a:spcPts val="0"/>
              </a:spcAft>
              <a:buNone/>
            </a:pPr>
            <a:r>
              <a:rPr lang="en-US" sz="2200" b="1">
                <a:solidFill>
                  <a:srgbClr val="008000"/>
                </a:solidFill>
                <a:latin typeface="Courier New"/>
                <a:ea typeface="Courier New"/>
                <a:cs typeface="Courier New"/>
                <a:sym typeface="Courier New"/>
              </a:rPr>
              <a:t>%3d	</a:t>
            </a:r>
            <a:r>
              <a:rPr lang="en-US" sz="2200">
                <a:solidFill>
                  <a:srgbClr val="2F28FF"/>
                </a:solidFill>
                <a:latin typeface="Arial Black"/>
                <a:ea typeface="Arial Black"/>
                <a:cs typeface="Arial Black"/>
                <a:sym typeface="Arial Black"/>
              </a:rPr>
              <a:t>- display an integer using 3 print positions.</a:t>
            </a:r>
            <a:endParaRPr sz="2200">
              <a:solidFill>
                <a:schemeClr val="dk1"/>
              </a:solidFill>
              <a:latin typeface="Arial Black"/>
              <a:ea typeface="Arial Black"/>
              <a:cs typeface="Arial Black"/>
              <a:sym typeface="Arial Black"/>
            </a:endParaRPr>
          </a:p>
          <a:p>
            <a:pPr marL="12700" marR="5080" lvl="0" indent="0" algn="l" rtl="0">
              <a:lnSpc>
                <a:spcPct val="102099"/>
              </a:lnSpc>
              <a:spcBef>
                <a:spcPts val="1505"/>
              </a:spcBef>
              <a:spcAft>
                <a:spcPts val="0"/>
              </a:spcAft>
              <a:buNone/>
            </a:pPr>
            <a:r>
              <a:rPr lang="en-US" sz="2200" b="1">
                <a:solidFill>
                  <a:srgbClr val="008000"/>
                </a:solidFill>
                <a:latin typeface="Courier New"/>
                <a:ea typeface="Courier New"/>
                <a:cs typeface="Courier New"/>
                <a:sym typeface="Courier New"/>
              </a:rPr>
              <a:t>%7.3f </a:t>
            </a:r>
            <a:r>
              <a:rPr lang="en-US" sz="2000">
                <a:solidFill>
                  <a:schemeClr val="dk1"/>
                </a:solidFill>
                <a:latin typeface="Arial"/>
                <a:ea typeface="Arial"/>
                <a:cs typeface="Arial"/>
                <a:sym typeface="Arial"/>
              </a:rPr>
              <a:t>- </a:t>
            </a:r>
            <a:r>
              <a:rPr lang="en-US" sz="2200">
                <a:solidFill>
                  <a:srgbClr val="2F28FF"/>
                </a:solidFill>
                <a:latin typeface="Arial Black"/>
                <a:ea typeface="Arial Black"/>
                <a:cs typeface="Arial Black"/>
                <a:sym typeface="Arial Black"/>
              </a:rPr>
              <a:t>display a floating-point number (float, or  double) using a total field width of 7 and with 3 places  after the decimal point.</a:t>
            </a:r>
            <a:endParaRPr sz="2200">
              <a:solidFill>
                <a:schemeClr val="dk1"/>
              </a:solidFill>
              <a:latin typeface="Arial Black"/>
              <a:ea typeface="Arial Black"/>
              <a:cs typeface="Arial Black"/>
              <a:sym typeface="Arial Black"/>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grpSp>
        <p:nvGrpSpPr>
          <p:cNvPr id="748" name="Google Shape;748;p116"/>
          <p:cNvGrpSpPr/>
          <p:nvPr/>
        </p:nvGrpSpPr>
        <p:grpSpPr>
          <a:xfrm>
            <a:off x="2209800" y="1981200"/>
            <a:ext cx="7772400" cy="4114800"/>
            <a:chOff x="685800" y="1981200"/>
            <a:chExt cx="7772400" cy="4114800"/>
          </a:xfrm>
        </p:grpSpPr>
        <p:sp>
          <p:nvSpPr>
            <p:cNvPr id="749" name="Google Shape;749;p116"/>
            <p:cNvSpPr/>
            <p:nvPr/>
          </p:nvSpPr>
          <p:spPr>
            <a:xfrm>
              <a:off x="685800" y="1981200"/>
              <a:ext cx="7772400" cy="4114800"/>
            </a:xfrm>
            <a:custGeom>
              <a:avLst/>
              <a:gdLst/>
              <a:ahLst/>
              <a:cxnLst/>
              <a:rect l="l" t="t" r="r" b="b"/>
              <a:pathLst>
                <a:path w="7772400" h="4114800" extrusionOk="0">
                  <a:moveTo>
                    <a:pt x="7772400" y="0"/>
                  </a:moveTo>
                  <a:lnTo>
                    <a:pt x="0" y="0"/>
                  </a:lnTo>
                  <a:lnTo>
                    <a:pt x="0" y="4114800"/>
                  </a:lnTo>
                  <a:lnTo>
                    <a:pt x="7772400" y="4114800"/>
                  </a:lnTo>
                  <a:lnTo>
                    <a:pt x="777240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Google Shape;750;p116"/>
            <p:cNvSpPr/>
            <p:nvPr/>
          </p:nvSpPr>
          <p:spPr>
            <a:xfrm>
              <a:off x="2892551" y="3421380"/>
              <a:ext cx="3352800" cy="542925"/>
            </a:xfrm>
            <a:custGeom>
              <a:avLst/>
              <a:gdLst/>
              <a:ahLst/>
              <a:cxnLst/>
              <a:rect l="l" t="t" r="r" b="b"/>
              <a:pathLst>
                <a:path w="3352800" h="542925" extrusionOk="0">
                  <a:moveTo>
                    <a:pt x="3352800" y="0"/>
                  </a:moveTo>
                  <a:lnTo>
                    <a:pt x="3348546" y="47969"/>
                  </a:lnTo>
                  <a:lnTo>
                    <a:pt x="3335803" y="93160"/>
                  </a:lnTo>
                  <a:lnTo>
                    <a:pt x="3315353" y="134817"/>
                  </a:lnTo>
                  <a:lnTo>
                    <a:pt x="3287983" y="172184"/>
                  </a:lnTo>
                  <a:lnTo>
                    <a:pt x="3254477" y="204506"/>
                  </a:lnTo>
                  <a:lnTo>
                    <a:pt x="3215621" y="231027"/>
                  </a:lnTo>
                  <a:lnTo>
                    <a:pt x="3172198" y="250990"/>
                  </a:lnTo>
                  <a:lnTo>
                    <a:pt x="3124995" y="263641"/>
                  </a:lnTo>
                  <a:lnTo>
                    <a:pt x="3074797" y="268224"/>
                  </a:lnTo>
                  <a:lnTo>
                    <a:pt x="1957197" y="274320"/>
                  </a:lnTo>
                  <a:lnTo>
                    <a:pt x="1907002" y="278906"/>
                  </a:lnTo>
                  <a:lnTo>
                    <a:pt x="1859811" y="291567"/>
                  </a:lnTo>
                  <a:lnTo>
                    <a:pt x="1816405" y="311545"/>
                  </a:lnTo>
                  <a:lnTo>
                    <a:pt x="1777569" y="338079"/>
                  </a:lnTo>
                  <a:lnTo>
                    <a:pt x="1744084" y="370411"/>
                  </a:lnTo>
                  <a:lnTo>
                    <a:pt x="1716734" y="407782"/>
                  </a:lnTo>
                  <a:lnTo>
                    <a:pt x="1696301" y="449434"/>
                  </a:lnTo>
                  <a:lnTo>
                    <a:pt x="1683569" y="494608"/>
                  </a:lnTo>
                  <a:lnTo>
                    <a:pt x="1679321" y="542544"/>
                  </a:lnTo>
                  <a:lnTo>
                    <a:pt x="1674570" y="494658"/>
                  </a:lnTo>
                  <a:lnTo>
                    <a:pt x="1661357" y="449630"/>
                  </a:lnTo>
                  <a:lnTo>
                    <a:pt x="1640473" y="408210"/>
                  </a:lnTo>
                  <a:lnTo>
                    <a:pt x="1612712" y="371150"/>
                  </a:lnTo>
                  <a:lnTo>
                    <a:pt x="1578868" y="339198"/>
                  </a:lnTo>
                  <a:lnTo>
                    <a:pt x="1539733" y="313106"/>
                  </a:lnTo>
                  <a:lnTo>
                    <a:pt x="1496102" y="293625"/>
                  </a:lnTo>
                  <a:lnTo>
                    <a:pt x="1448768" y="281504"/>
                  </a:lnTo>
                  <a:lnTo>
                    <a:pt x="1398524" y="277495"/>
                  </a:lnTo>
                  <a:lnTo>
                    <a:pt x="280924" y="283591"/>
                  </a:lnTo>
                  <a:lnTo>
                    <a:pt x="230679" y="279581"/>
                  </a:lnTo>
                  <a:lnTo>
                    <a:pt x="183343" y="267459"/>
                  </a:lnTo>
                  <a:lnTo>
                    <a:pt x="139709" y="247974"/>
                  </a:lnTo>
                  <a:lnTo>
                    <a:pt x="100568" y="221876"/>
                  </a:lnTo>
                  <a:lnTo>
                    <a:pt x="66713" y="189914"/>
                  </a:lnTo>
                  <a:lnTo>
                    <a:pt x="38937" y="152837"/>
                  </a:lnTo>
                  <a:lnTo>
                    <a:pt x="18031" y="111395"/>
                  </a:lnTo>
                  <a:lnTo>
                    <a:pt x="4788" y="66338"/>
                  </a:lnTo>
                  <a:lnTo>
                    <a:pt x="0" y="18415"/>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51" name="Google Shape;751;p116"/>
          <p:cNvSpPr txBox="1"/>
          <p:nvPr/>
        </p:nvSpPr>
        <p:spPr>
          <a:xfrm>
            <a:off x="2209800" y="1981200"/>
            <a:ext cx="7772400" cy="3817712"/>
          </a:xfrm>
          <a:prstGeom prst="rect">
            <a:avLst/>
          </a:prstGeom>
          <a:noFill/>
          <a:ln>
            <a:noFill/>
          </a:ln>
        </p:spPr>
        <p:txBody>
          <a:bodyPr spcFirstLastPara="1" wrap="square" lIns="0" tIns="21575" rIns="0" bIns="0" anchor="t" anchorCtr="0">
            <a:spAutoFit/>
          </a:bodyPr>
          <a:lstStyle/>
          <a:p>
            <a:pPr marL="365760" marR="0" lvl="0" indent="-274955" algn="l" rtl="0">
              <a:spcBef>
                <a:spcPts val="0"/>
              </a:spcBef>
              <a:spcAft>
                <a:spcPts val="0"/>
              </a:spcAft>
              <a:buClr>
                <a:srgbClr val="D16248"/>
              </a:buClr>
              <a:buSzPts val="1700"/>
              <a:buFont typeface="Arial"/>
              <a:buChar char=""/>
            </a:pPr>
            <a:r>
              <a:rPr lang="en-US" sz="2000" b="1">
                <a:solidFill>
                  <a:schemeClr val="dk1"/>
                </a:solidFill>
                <a:latin typeface="Courier New"/>
                <a:ea typeface="Courier New"/>
                <a:cs typeface="Courier New"/>
                <a:sym typeface="Courier New"/>
              </a:rPr>
              <a:t>printf() </a:t>
            </a:r>
            <a:r>
              <a:rPr lang="en-US" sz="2000">
                <a:solidFill>
                  <a:schemeClr val="dk1"/>
                </a:solidFill>
                <a:latin typeface="Trebuchet MS"/>
                <a:ea typeface="Trebuchet MS"/>
                <a:cs typeface="Trebuchet MS"/>
                <a:sym typeface="Trebuchet MS"/>
              </a:rPr>
              <a:t>will print </a:t>
            </a:r>
            <a:r>
              <a:rPr lang="en-US" sz="2000">
                <a:solidFill>
                  <a:srgbClr val="FF0000"/>
                </a:solidFill>
                <a:latin typeface="Trebuchet MS"/>
                <a:ea typeface="Trebuchet MS"/>
                <a:cs typeface="Trebuchet MS"/>
                <a:sym typeface="Trebuchet MS"/>
              </a:rPr>
              <a:t>formatted </a:t>
            </a:r>
            <a:r>
              <a:rPr lang="en-US" sz="2000">
                <a:solidFill>
                  <a:schemeClr val="dk1"/>
                </a:solidFill>
                <a:latin typeface="Trebuchet MS"/>
                <a:ea typeface="Trebuchet MS"/>
                <a:cs typeface="Trebuchet MS"/>
                <a:sym typeface="Trebuchet MS"/>
              </a:rPr>
              <a:t>output to the screen.</a:t>
            </a:r>
            <a:endParaRPr sz="2000">
              <a:solidFill>
                <a:schemeClr val="dk1"/>
              </a:solidFill>
              <a:latin typeface="Trebuchet MS"/>
              <a:ea typeface="Trebuchet MS"/>
              <a:cs typeface="Trebuchet MS"/>
              <a:sym typeface="Trebuchet MS"/>
            </a:endParaRPr>
          </a:p>
          <a:p>
            <a:pPr marL="0" marR="0" lvl="0" indent="0" algn="l" rtl="0">
              <a:spcBef>
                <a:spcPts val="15"/>
              </a:spcBef>
              <a:spcAft>
                <a:spcPts val="0"/>
              </a:spcAft>
              <a:buClr>
                <a:srgbClr val="D16248"/>
              </a:buClr>
              <a:buSzPts val="3000"/>
              <a:buFont typeface="Arial"/>
              <a:buNone/>
            </a:pPr>
            <a:endParaRPr sz="3000">
              <a:solidFill>
                <a:schemeClr val="dk1"/>
              </a:solidFill>
              <a:latin typeface="Trebuchet MS"/>
              <a:ea typeface="Trebuchet MS"/>
              <a:cs typeface="Trebuchet MS"/>
              <a:sym typeface="Trebuchet MS"/>
            </a:endParaRPr>
          </a:p>
          <a:p>
            <a:pPr marL="365760" marR="0" lvl="0" indent="-274955" algn="l" rtl="0">
              <a:lnSpc>
                <a:spcPct val="114250"/>
              </a:lnSpc>
              <a:spcBef>
                <a:spcPts val="0"/>
              </a:spcBef>
              <a:spcAft>
                <a:spcPts val="0"/>
              </a:spcAft>
              <a:buClr>
                <a:srgbClr val="D16248"/>
              </a:buClr>
              <a:buSzPts val="1700"/>
              <a:buFont typeface="Arial"/>
              <a:buChar char=""/>
            </a:pPr>
            <a:r>
              <a:rPr lang="en-US" sz="2000">
                <a:solidFill>
                  <a:schemeClr val="dk1"/>
                </a:solidFill>
                <a:latin typeface="Trebuchet MS"/>
                <a:ea typeface="Trebuchet MS"/>
                <a:cs typeface="Trebuchet MS"/>
                <a:sym typeface="Trebuchet MS"/>
              </a:rPr>
              <a:t>To print a message:</a:t>
            </a:r>
            <a:endParaRPr sz="2000">
              <a:solidFill>
                <a:schemeClr val="dk1"/>
              </a:solidFill>
              <a:latin typeface="Trebuchet MS"/>
              <a:ea typeface="Trebuchet MS"/>
              <a:cs typeface="Trebuchet MS"/>
              <a:sym typeface="Trebuchet MS"/>
            </a:endParaRPr>
          </a:p>
          <a:p>
            <a:pPr marL="518159" marR="0" lvl="0" indent="0" algn="l" rtl="0">
              <a:lnSpc>
                <a:spcPct val="115208"/>
              </a:lnSpc>
              <a:spcBef>
                <a:spcPts val="0"/>
              </a:spcBef>
              <a:spcAft>
                <a:spcPts val="0"/>
              </a:spcAft>
              <a:buNone/>
            </a:pPr>
            <a:r>
              <a:rPr lang="en-US" sz="2400" b="1">
                <a:solidFill>
                  <a:srgbClr val="CCB400"/>
                </a:solidFill>
                <a:latin typeface="Courier New"/>
                <a:ea typeface="Courier New"/>
                <a:cs typeface="Courier New"/>
                <a:sym typeface="Courier New"/>
              </a:rPr>
              <a:t>printf("This is a message\n");</a:t>
            </a:r>
            <a:endParaRPr sz="24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2700">
              <a:solidFill>
                <a:schemeClr val="dk1"/>
              </a:solidFill>
              <a:latin typeface="Courier New"/>
              <a:ea typeface="Courier New"/>
              <a:cs typeface="Courier New"/>
              <a:sym typeface="Courier New"/>
            </a:endParaRPr>
          </a:p>
          <a:p>
            <a:pPr marL="410844" marR="0" lvl="0" indent="0" algn="ctr" rtl="0">
              <a:spcBef>
                <a:spcPts val="1740"/>
              </a:spcBef>
              <a:spcAft>
                <a:spcPts val="0"/>
              </a:spcAft>
              <a:buNone/>
            </a:pPr>
            <a:r>
              <a:rPr lang="en-US" sz="2000">
                <a:solidFill>
                  <a:schemeClr val="dk1"/>
                </a:solidFill>
                <a:latin typeface="Trebuchet MS"/>
                <a:ea typeface="Trebuchet MS"/>
                <a:cs typeface="Trebuchet MS"/>
                <a:sym typeface="Trebuchet MS"/>
              </a:rPr>
              <a:t>this is a string literal</a:t>
            </a:r>
            <a:endParaRPr sz="2000">
              <a:solidFill>
                <a:schemeClr val="dk1"/>
              </a:solidFill>
              <a:latin typeface="Trebuchet MS"/>
              <a:ea typeface="Trebuchet MS"/>
              <a:cs typeface="Trebuchet MS"/>
              <a:sym typeface="Trebuchet MS"/>
            </a:endParaRPr>
          </a:p>
          <a:p>
            <a:pPr marL="0" marR="0" lvl="0" indent="0" algn="l" rtl="0">
              <a:spcBef>
                <a:spcPts val="55"/>
              </a:spcBef>
              <a:spcAft>
                <a:spcPts val="0"/>
              </a:spcAft>
              <a:buNone/>
            </a:pPr>
            <a:endParaRPr sz="2800">
              <a:solidFill>
                <a:schemeClr val="dk1"/>
              </a:solidFill>
              <a:latin typeface="Trebuchet MS"/>
              <a:ea typeface="Trebuchet MS"/>
              <a:cs typeface="Trebuchet MS"/>
              <a:sym typeface="Trebuchet MS"/>
            </a:endParaRPr>
          </a:p>
          <a:p>
            <a:pPr marL="365760" marR="0" lvl="0" indent="-274955" algn="l" rtl="0">
              <a:spcBef>
                <a:spcPts val="0"/>
              </a:spcBef>
              <a:spcAft>
                <a:spcPts val="0"/>
              </a:spcAft>
              <a:buClr>
                <a:srgbClr val="D16248"/>
              </a:buClr>
              <a:buSzPts val="1700"/>
              <a:buFont typeface="Arial"/>
              <a:buChar char=""/>
            </a:pPr>
            <a:r>
              <a:rPr lang="en-US" sz="2000">
                <a:solidFill>
                  <a:schemeClr val="dk1"/>
                </a:solidFill>
                <a:latin typeface="Trebuchet MS"/>
                <a:ea typeface="Trebuchet MS"/>
                <a:cs typeface="Trebuchet MS"/>
                <a:sym typeface="Trebuchet MS"/>
              </a:rPr>
              <a:t>How do we print the value of a variable?</a:t>
            </a:r>
            <a:endParaRPr sz="2000">
              <a:solidFill>
                <a:schemeClr val="dk1"/>
              </a:solidFill>
              <a:latin typeface="Trebuchet MS"/>
              <a:ea typeface="Trebuchet MS"/>
              <a:cs typeface="Trebuchet MS"/>
              <a:sym typeface="Trebuchet MS"/>
            </a:endParaRPr>
          </a:p>
          <a:p>
            <a:pPr marL="365760" marR="0" lvl="0" indent="-274955" algn="l" rtl="0">
              <a:spcBef>
                <a:spcPts val="480"/>
              </a:spcBef>
              <a:spcAft>
                <a:spcPts val="0"/>
              </a:spcAft>
              <a:buClr>
                <a:srgbClr val="D16248"/>
              </a:buClr>
              <a:buSzPts val="1700"/>
              <a:buFont typeface="Arial"/>
              <a:buChar char=""/>
            </a:pPr>
            <a:r>
              <a:rPr lang="en-US" sz="2000">
                <a:solidFill>
                  <a:schemeClr val="dk1"/>
                </a:solidFill>
                <a:latin typeface="Trebuchet MS"/>
                <a:ea typeface="Trebuchet MS"/>
                <a:cs typeface="Trebuchet MS"/>
                <a:sym typeface="Trebuchet MS"/>
              </a:rPr>
              <a:t>Answer: Use special </a:t>
            </a:r>
            <a:r>
              <a:rPr lang="en-US" sz="2000">
                <a:solidFill>
                  <a:srgbClr val="FF0000"/>
                </a:solidFill>
                <a:latin typeface="Trebuchet MS"/>
                <a:ea typeface="Trebuchet MS"/>
                <a:cs typeface="Trebuchet MS"/>
                <a:sym typeface="Trebuchet MS"/>
              </a:rPr>
              <a:t>format specifiers </a:t>
            </a:r>
            <a:r>
              <a:rPr lang="en-US" sz="2000">
                <a:solidFill>
                  <a:schemeClr val="dk1"/>
                </a:solidFill>
                <a:latin typeface="Trebuchet MS"/>
                <a:ea typeface="Trebuchet MS"/>
                <a:cs typeface="Trebuchet MS"/>
                <a:sym typeface="Trebuchet MS"/>
              </a:rPr>
              <a:t>depending on the </a:t>
            </a:r>
            <a:r>
              <a:rPr lang="en-US" sz="2000" u="sng">
                <a:solidFill>
                  <a:schemeClr val="dk1"/>
                </a:solidFill>
                <a:latin typeface="Trebuchet MS"/>
                <a:ea typeface="Trebuchet MS"/>
                <a:cs typeface="Trebuchet MS"/>
                <a:sym typeface="Trebuchet MS"/>
              </a:rPr>
              <a:t>type</a:t>
            </a:r>
            <a:r>
              <a:rPr lang="en-US" sz="2000">
                <a:solidFill>
                  <a:schemeClr val="dk1"/>
                </a:solidFill>
                <a:latin typeface="Trebuchet MS"/>
                <a:ea typeface="Trebuchet MS"/>
                <a:cs typeface="Trebuchet MS"/>
                <a:sym typeface="Trebuchet MS"/>
              </a:rPr>
              <a:t> of</a:t>
            </a:r>
            <a:endParaRPr sz="2000">
              <a:solidFill>
                <a:schemeClr val="dk1"/>
              </a:solidFill>
              <a:latin typeface="Trebuchet MS"/>
              <a:ea typeface="Trebuchet MS"/>
              <a:cs typeface="Trebuchet MS"/>
              <a:sym typeface="Trebuchet MS"/>
            </a:endParaRPr>
          </a:p>
          <a:p>
            <a:pPr marL="365760" marR="0" lvl="0" indent="0" algn="l" rtl="0">
              <a:spcBef>
                <a:spcPts val="5"/>
              </a:spcBef>
              <a:spcAft>
                <a:spcPts val="0"/>
              </a:spcAft>
              <a:buNone/>
            </a:pPr>
            <a:r>
              <a:rPr lang="en-US" sz="2000">
                <a:solidFill>
                  <a:schemeClr val="dk1"/>
                </a:solidFill>
                <a:latin typeface="Trebuchet MS"/>
                <a:ea typeface="Trebuchet MS"/>
                <a:cs typeface="Trebuchet MS"/>
                <a:sym typeface="Trebuchet MS"/>
              </a:rPr>
              <a:t>the variable</a:t>
            </a:r>
            <a:endParaRPr sz="2000">
              <a:solidFill>
                <a:schemeClr val="dk1"/>
              </a:solidFill>
              <a:latin typeface="Trebuchet MS"/>
              <a:ea typeface="Trebuchet MS"/>
              <a:cs typeface="Trebuchet MS"/>
              <a:sym typeface="Trebuchet MS"/>
            </a:endParaRPr>
          </a:p>
        </p:txBody>
      </p:sp>
      <p:sp>
        <p:nvSpPr>
          <p:cNvPr id="752" name="Google Shape;752;p116"/>
          <p:cNvSpPr/>
          <p:nvPr/>
        </p:nvSpPr>
        <p:spPr>
          <a:xfrm>
            <a:off x="2209800" y="381000"/>
            <a:ext cx="7772400" cy="685800"/>
          </a:xfrm>
          <a:custGeom>
            <a:avLst/>
            <a:gdLst/>
            <a:ahLst/>
            <a:cxnLst/>
            <a:rect l="l" t="t" r="r" b="b"/>
            <a:pathLst>
              <a:path w="7772400" h="685800" extrusionOk="0">
                <a:moveTo>
                  <a:pt x="7772400" y="0"/>
                </a:moveTo>
                <a:lnTo>
                  <a:pt x="0" y="0"/>
                </a:lnTo>
                <a:lnTo>
                  <a:pt x="0" y="685800"/>
                </a:lnTo>
                <a:lnTo>
                  <a:pt x="7772400" y="685800"/>
                </a:lnTo>
                <a:lnTo>
                  <a:pt x="777240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116"/>
          <p:cNvSpPr txBox="1">
            <a:spLocks noGrp="1"/>
          </p:cNvSpPr>
          <p:nvPr>
            <p:ph type="title"/>
          </p:nvPr>
        </p:nvSpPr>
        <p:spPr>
          <a:xfrm>
            <a:off x="2362200" y="682619"/>
            <a:ext cx="10515600" cy="690574"/>
          </a:xfrm>
          <a:prstGeom prst="rect">
            <a:avLst/>
          </a:prstGeom>
          <a:noFill/>
          <a:ln>
            <a:noFill/>
          </a:ln>
        </p:spPr>
        <p:txBody>
          <a:bodyPr spcFirstLastPara="1" wrap="square" lIns="0" tIns="13325" rIns="0" bIns="0" anchor="ctr" anchorCtr="0">
            <a:spAutoFit/>
          </a:bodyPr>
          <a:lstStyle/>
          <a:p>
            <a:pPr marL="13970" lvl="0" indent="0" algn="l" rtl="0">
              <a:lnSpc>
                <a:spcPct val="100000"/>
              </a:lnSpc>
              <a:spcBef>
                <a:spcPts val="0"/>
              </a:spcBef>
              <a:spcAft>
                <a:spcPts val="0"/>
              </a:spcAft>
              <a:buClr>
                <a:srgbClr val="C00000"/>
              </a:buClr>
              <a:buSzPts val="4400"/>
              <a:buFont typeface="Calibri"/>
              <a:buNone/>
            </a:pPr>
            <a:r>
              <a:rPr lang="en-US">
                <a:solidFill>
                  <a:srgbClr val="C00000"/>
                </a:solidFill>
              </a:rPr>
              <a:t>Printing Output</a:t>
            </a:r>
            <a:r>
              <a:rPr lang="en-US" b="0">
                <a:solidFill>
                  <a:srgbClr val="C00000"/>
                </a:solidFill>
                <a:latin typeface="Trebuchet MS"/>
                <a:ea typeface="Trebuchet MS"/>
                <a:cs typeface="Trebuchet MS"/>
                <a:sym typeface="Trebuchet MS"/>
              </a:rPr>
              <a:t>:</a:t>
            </a:r>
            <a:r>
              <a:rPr lang="en-US">
                <a:solidFill>
                  <a:srgbClr val="C00000"/>
                </a:solidFill>
                <a:latin typeface="Trebuchet MS"/>
                <a:ea typeface="Trebuchet MS"/>
                <a:cs typeface="Trebuchet MS"/>
                <a:sym typeface="Trebuchet MS"/>
              </a:rPr>
              <a:t> </a:t>
            </a:r>
            <a:r>
              <a:rPr lang="en-US" sz="3000">
                <a:solidFill>
                  <a:srgbClr val="C00000"/>
                </a:solidFill>
                <a:latin typeface="Courier New"/>
                <a:ea typeface="Courier New"/>
                <a:cs typeface="Courier New"/>
                <a:sym typeface="Courier New"/>
              </a:rPr>
              <a:t>printf()</a:t>
            </a:r>
            <a:endParaRPr sz="3000">
              <a:solidFill>
                <a:srgbClr val="C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775" y="305068"/>
            <a:ext cx="11877150" cy="3170099"/>
          </a:xfrm>
          <a:prstGeom prst="rect">
            <a:avLst/>
          </a:prstGeom>
        </p:spPr>
        <p:txBody>
          <a:bodyPr wrap="square">
            <a:spAutoFit/>
          </a:bodyPr>
          <a:lstStyle/>
          <a:p>
            <a:pPr lvl="0" fontAlgn="base"/>
            <a:r>
              <a:rPr lang="en-US" sz="4000" b="1" u="sng" dirty="0"/>
              <a:t>R-value</a:t>
            </a:r>
            <a:r>
              <a:rPr lang="en-US" sz="4000" dirty="0"/>
              <a:t>: </a:t>
            </a:r>
            <a:r>
              <a:rPr lang="en-US" sz="4000" dirty="0" err="1"/>
              <a:t>r-value</a:t>
            </a:r>
            <a:r>
              <a:rPr lang="en-US" sz="4000" dirty="0"/>
              <a:t>” refers to data value that is stored at some address in memory. A </a:t>
            </a:r>
            <a:r>
              <a:rPr lang="en-US" sz="4000" dirty="0" err="1"/>
              <a:t>r-value</a:t>
            </a:r>
            <a:r>
              <a:rPr lang="en-US" sz="4000" dirty="0"/>
              <a:t> is an expression that can’t have a value assigned to it which means </a:t>
            </a:r>
            <a:r>
              <a:rPr lang="en-US" sz="4000" dirty="0" err="1"/>
              <a:t>r-value</a:t>
            </a:r>
            <a:r>
              <a:rPr lang="en-US" sz="4000" dirty="0"/>
              <a:t> can appear on right but not on left hand side of an assignment operator(=).</a:t>
            </a:r>
          </a:p>
        </p:txBody>
      </p:sp>
      <p:pic>
        <p:nvPicPr>
          <p:cNvPr id="6" name="Picture 5"/>
          <p:cNvPicPr>
            <a:picLocks noChangeAspect="1"/>
          </p:cNvPicPr>
          <p:nvPr/>
        </p:nvPicPr>
        <p:blipFill rotWithShape="1">
          <a:blip r:embed="rId2"/>
          <a:srcRect l="25484" t="14966" r="24124" b="28379"/>
          <a:stretch/>
        </p:blipFill>
        <p:spPr>
          <a:xfrm>
            <a:off x="753626" y="3637515"/>
            <a:ext cx="9465548" cy="3317081"/>
          </a:xfrm>
          <a:prstGeom prst="rect">
            <a:avLst/>
          </a:prstGeom>
        </p:spPr>
      </p:pic>
    </p:spTree>
    <p:extLst>
      <p:ext uri="{BB962C8B-B14F-4D97-AF65-F5344CB8AC3E}">
        <p14:creationId xmlns:p14="http://schemas.microsoft.com/office/powerpoint/2010/main" val="5037282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17"/>
          <p:cNvSpPr/>
          <p:nvPr/>
        </p:nvSpPr>
        <p:spPr>
          <a:xfrm>
            <a:off x="1400961" y="777945"/>
            <a:ext cx="9227890" cy="572464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a:solidFill>
                <a:srgbClr val="FF0000"/>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printf or print function in C takes a formatting string and couple of optional variables as input and outputs strings to console while converting input variables to strings.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Printf and scanf takes multiple arguments and these functions are called variable length arguments function or vararg function.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Take printf for consideration. User supply a string and input argumnets. Printf creates an internal buffer for constructing output string. Now printf iterates through each characters of user string and copies the character to the output string.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Printf only stops at "%". "%" means there is an argument to convert. Arguments are in the form of char, int, long, float, double or string. It converts it to string and appends to output buffer. If the argument is string then it does a string copy. Finally printf may reach at the end of user sting and it copies the entire buffer to the stdout file.</a:t>
            </a:r>
            <a:endParaRPr/>
          </a:p>
        </p:txBody>
      </p:sp>
      <p:pic>
        <p:nvPicPr>
          <p:cNvPr id="759" name="Google Shape;759;p117"/>
          <p:cNvPicPr preferRelativeResize="0"/>
          <p:nvPr/>
        </p:nvPicPr>
        <p:blipFill rotWithShape="1">
          <a:blip r:embed="rId3">
            <a:alphaModFix/>
          </a:blip>
          <a:srcRect/>
          <a:stretch/>
        </p:blipFill>
        <p:spPr>
          <a:xfrm>
            <a:off x="4328719" y="1791578"/>
            <a:ext cx="4175227" cy="2120015"/>
          </a:xfrm>
          <a:prstGeom prst="rect">
            <a:avLst/>
          </a:prstGeom>
          <a:noFill/>
          <a:ln>
            <a:noFill/>
          </a:ln>
        </p:spPr>
      </p:pic>
      <p:cxnSp>
        <p:nvCxnSpPr>
          <p:cNvPr id="760" name="Google Shape;760;p117"/>
          <p:cNvCxnSpPr/>
          <p:nvPr/>
        </p:nvCxnSpPr>
        <p:spPr>
          <a:xfrm rot="10800000" flipH="1">
            <a:off x="3514987" y="2323750"/>
            <a:ext cx="822122" cy="469784"/>
          </a:xfrm>
          <a:prstGeom prst="straightConnector1">
            <a:avLst/>
          </a:prstGeom>
          <a:noFill/>
          <a:ln w="9525" cap="flat" cmpd="sng">
            <a:solidFill>
              <a:schemeClr val="accent1"/>
            </a:solidFill>
            <a:prstDash val="solid"/>
            <a:miter lim="800000"/>
            <a:headEnd type="none" w="sm" len="sm"/>
            <a:tailEnd type="triangle" w="med" len="med"/>
          </a:ln>
        </p:spPr>
      </p:cxnSp>
      <p:sp>
        <p:nvSpPr>
          <p:cNvPr id="761" name="Google Shape;761;p117"/>
          <p:cNvSpPr txBox="1"/>
          <p:nvPr/>
        </p:nvSpPr>
        <p:spPr>
          <a:xfrm>
            <a:off x="1434517" y="2827090"/>
            <a:ext cx="2478884" cy="923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Format Specifiers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White Spaces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Character to be printed  </a:t>
            </a:r>
            <a:endParaRPr sz="1800">
              <a:solidFill>
                <a:schemeClr val="dk1"/>
              </a:solidFill>
              <a:latin typeface="Calibri"/>
              <a:ea typeface="Calibri"/>
              <a:cs typeface="Calibri"/>
              <a:sym typeface="Calibri"/>
            </a:endParaRPr>
          </a:p>
        </p:txBody>
      </p:sp>
      <p:sp>
        <p:nvSpPr>
          <p:cNvPr id="762" name="Google Shape;762;p117"/>
          <p:cNvSpPr txBox="1"/>
          <p:nvPr/>
        </p:nvSpPr>
        <p:spPr>
          <a:xfrm>
            <a:off x="3397807" y="114297"/>
            <a:ext cx="556928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rgbClr val="FF0000"/>
                </a:solidFill>
                <a:latin typeface="Calibri"/>
                <a:ea typeface="Calibri"/>
                <a:cs typeface="Calibri"/>
                <a:sym typeface="Calibri"/>
              </a:rPr>
              <a:t>printf() working principles</a:t>
            </a:r>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8"/>
          <p:cNvSpPr/>
          <p:nvPr/>
        </p:nvSpPr>
        <p:spPr>
          <a:xfrm>
            <a:off x="633845" y="571500"/>
            <a:ext cx="10671464" cy="53824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19"/>
          <p:cNvSpPr txBox="1"/>
          <p:nvPr/>
        </p:nvSpPr>
        <p:spPr>
          <a:xfrm>
            <a:off x="2364739" y="1679270"/>
            <a:ext cx="7799070" cy="636270"/>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2000" b="1">
                <a:solidFill>
                  <a:srgbClr val="CCB400"/>
                </a:solidFill>
                <a:latin typeface="Courier New"/>
                <a:ea typeface="Courier New"/>
                <a:cs typeface="Courier New"/>
                <a:sym typeface="Courier New"/>
              </a:rPr>
              <a:t>int degreesF = 68;</a:t>
            </a:r>
            <a:endParaRPr sz="2000">
              <a:solidFill>
                <a:schemeClr val="dk1"/>
              </a:solidFill>
              <a:latin typeface="Courier New"/>
              <a:ea typeface="Courier New"/>
              <a:cs typeface="Courier New"/>
              <a:sym typeface="Courier New"/>
            </a:endParaRPr>
          </a:p>
          <a:p>
            <a:pPr marL="12700" marR="0" lvl="0" indent="0" algn="l" rtl="0">
              <a:spcBef>
                <a:spcPts val="0"/>
              </a:spcBef>
              <a:spcAft>
                <a:spcPts val="0"/>
              </a:spcAft>
              <a:buNone/>
            </a:pPr>
            <a:r>
              <a:rPr lang="en-US" sz="2000" b="1">
                <a:solidFill>
                  <a:srgbClr val="CCB400"/>
                </a:solidFill>
                <a:latin typeface="Courier New"/>
                <a:ea typeface="Courier New"/>
                <a:cs typeface="Courier New"/>
                <a:sym typeface="Courier New"/>
              </a:rPr>
              <a:t>printf("The temperature is %d degrees.", degreesF);</a:t>
            </a:r>
            <a:endParaRPr sz="2000">
              <a:solidFill>
                <a:schemeClr val="dk1"/>
              </a:solidFill>
              <a:latin typeface="Courier New"/>
              <a:ea typeface="Courier New"/>
              <a:cs typeface="Courier New"/>
              <a:sym typeface="Courier New"/>
            </a:endParaRPr>
          </a:p>
        </p:txBody>
      </p:sp>
      <p:sp>
        <p:nvSpPr>
          <p:cNvPr id="773" name="Google Shape;773;p119"/>
          <p:cNvSpPr txBox="1"/>
          <p:nvPr/>
        </p:nvSpPr>
        <p:spPr>
          <a:xfrm>
            <a:off x="3124200" y="2790444"/>
            <a:ext cx="2932430" cy="655308"/>
          </a:xfrm>
          <a:prstGeom prst="rect">
            <a:avLst/>
          </a:prstGeom>
          <a:solidFill>
            <a:srgbClr val="FFFF99"/>
          </a:solidFill>
          <a:ln w="9525" cap="flat" cmpd="sng">
            <a:solidFill>
              <a:srgbClr val="000000"/>
            </a:solidFill>
            <a:prstDash val="solid"/>
            <a:round/>
            <a:headEnd type="none" w="sm" len="sm"/>
            <a:tailEnd type="none" w="sm" len="sm"/>
          </a:ln>
        </p:spPr>
        <p:txBody>
          <a:bodyPr spcFirstLastPara="1" wrap="square" lIns="0" tIns="39350" rIns="0" bIns="0" anchor="t" anchorCtr="0">
            <a:spAutoFit/>
          </a:bodyPr>
          <a:lstStyle/>
          <a:p>
            <a:pPr marL="91440" marR="0" lvl="0" indent="0" algn="l" rtl="0">
              <a:spcBef>
                <a:spcPts val="0"/>
              </a:spcBef>
              <a:spcAft>
                <a:spcPts val="0"/>
              </a:spcAft>
              <a:buNone/>
            </a:pPr>
            <a:r>
              <a:rPr lang="en-US" sz="2000">
                <a:solidFill>
                  <a:srgbClr val="CCB400"/>
                </a:solidFill>
                <a:latin typeface="Trebuchet MS"/>
                <a:ea typeface="Trebuchet MS"/>
                <a:cs typeface="Trebuchet MS"/>
                <a:sym typeface="Trebuchet MS"/>
              </a:rPr>
              <a:t>Specifier </a:t>
            </a:r>
            <a:r>
              <a:rPr lang="en-US" sz="2000">
                <a:solidFill>
                  <a:schemeClr val="dk1"/>
                </a:solidFill>
                <a:latin typeface="Trebuchet MS"/>
                <a:ea typeface="Trebuchet MS"/>
                <a:cs typeface="Trebuchet MS"/>
                <a:sym typeface="Trebuchet MS"/>
              </a:rPr>
              <a:t>for</a:t>
            </a:r>
            <a:endParaRPr sz="2000">
              <a:solidFill>
                <a:schemeClr val="dk1"/>
              </a:solidFill>
              <a:latin typeface="Trebuchet MS"/>
              <a:ea typeface="Trebuchet MS"/>
              <a:cs typeface="Trebuchet MS"/>
              <a:sym typeface="Trebuchet MS"/>
            </a:endParaRPr>
          </a:p>
          <a:p>
            <a:pPr marL="91440" marR="0" lvl="0" indent="0" algn="l" rtl="0">
              <a:spcBef>
                <a:spcPts val="0"/>
              </a:spcBef>
              <a:spcAft>
                <a:spcPts val="0"/>
              </a:spcAft>
              <a:buNone/>
            </a:pPr>
            <a:r>
              <a:rPr lang="en-US" sz="2000">
                <a:solidFill>
                  <a:schemeClr val="dk1"/>
                </a:solidFill>
                <a:latin typeface="Trebuchet MS"/>
                <a:ea typeface="Trebuchet MS"/>
                <a:cs typeface="Trebuchet MS"/>
                <a:sym typeface="Trebuchet MS"/>
              </a:rPr>
              <a:t>“print an integer value”</a:t>
            </a:r>
            <a:endParaRPr sz="2000">
              <a:solidFill>
                <a:schemeClr val="dk1"/>
              </a:solidFill>
              <a:latin typeface="Trebuchet MS"/>
              <a:ea typeface="Trebuchet MS"/>
              <a:cs typeface="Trebuchet MS"/>
              <a:sym typeface="Trebuchet MS"/>
            </a:endParaRPr>
          </a:p>
        </p:txBody>
      </p:sp>
      <p:grpSp>
        <p:nvGrpSpPr>
          <p:cNvPr id="774" name="Google Shape;774;p119"/>
          <p:cNvGrpSpPr/>
          <p:nvPr/>
        </p:nvGrpSpPr>
        <p:grpSpPr>
          <a:xfrm>
            <a:off x="6091046" y="1829562"/>
            <a:ext cx="843915" cy="996949"/>
            <a:chOff x="4567046" y="1829561"/>
            <a:chExt cx="843915" cy="996949"/>
          </a:xfrm>
        </p:grpSpPr>
        <p:sp>
          <p:nvSpPr>
            <p:cNvPr id="775" name="Google Shape;775;p119"/>
            <p:cNvSpPr/>
            <p:nvPr/>
          </p:nvSpPr>
          <p:spPr>
            <a:xfrm>
              <a:off x="4567046" y="2359151"/>
              <a:ext cx="386080" cy="467359"/>
            </a:xfrm>
            <a:custGeom>
              <a:avLst/>
              <a:gdLst/>
              <a:ahLst/>
              <a:cxnLst/>
              <a:rect l="l" t="t" r="r" b="b"/>
              <a:pathLst>
                <a:path w="386079" h="467360" extrusionOk="0">
                  <a:moveTo>
                    <a:pt x="300379" y="94053"/>
                  </a:moveTo>
                  <a:lnTo>
                    <a:pt x="0" y="459232"/>
                  </a:lnTo>
                  <a:lnTo>
                    <a:pt x="9905" y="467360"/>
                  </a:lnTo>
                  <a:lnTo>
                    <a:pt x="310201" y="102132"/>
                  </a:lnTo>
                  <a:lnTo>
                    <a:pt x="300379" y="94053"/>
                  </a:lnTo>
                  <a:close/>
                </a:path>
                <a:path w="386079" h="467360" extrusionOk="0">
                  <a:moveTo>
                    <a:pt x="366718" y="84200"/>
                  </a:moveTo>
                  <a:lnTo>
                    <a:pt x="308482" y="84200"/>
                  </a:lnTo>
                  <a:lnTo>
                    <a:pt x="318262" y="92328"/>
                  </a:lnTo>
                  <a:lnTo>
                    <a:pt x="310201" y="102132"/>
                  </a:lnTo>
                  <a:lnTo>
                    <a:pt x="354329" y="138430"/>
                  </a:lnTo>
                  <a:lnTo>
                    <a:pt x="366718" y="84200"/>
                  </a:lnTo>
                  <a:close/>
                </a:path>
                <a:path w="386079" h="467360" extrusionOk="0">
                  <a:moveTo>
                    <a:pt x="308482" y="84200"/>
                  </a:moveTo>
                  <a:lnTo>
                    <a:pt x="300379" y="94053"/>
                  </a:lnTo>
                  <a:lnTo>
                    <a:pt x="310201" y="102132"/>
                  </a:lnTo>
                  <a:lnTo>
                    <a:pt x="318262" y="92328"/>
                  </a:lnTo>
                  <a:lnTo>
                    <a:pt x="308482" y="84200"/>
                  </a:lnTo>
                  <a:close/>
                </a:path>
                <a:path w="386079" h="467360" extrusionOk="0">
                  <a:moveTo>
                    <a:pt x="385952" y="0"/>
                  </a:moveTo>
                  <a:lnTo>
                    <a:pt x="256286" y="57785"/>
                  </a:lnTo>
                  <a:lnTo>
                    <a:pt x="300379" y="94053"/>
                  </a:lnTo>
                  <a:lnTo>
                    <a:pt x="308482" y="84200"/>
                  </a:lnTo>
                  <a:lnTo>
                    <a:pt x="366718" y="84200"/>
                  </a:lnTo>
                  <a:lnTo>
                    <a:pt x="38595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119"/>
            <p:cNvSpPr/>
            <p:nvPr/>
          </p:nvSpPr>
          <p:spPr>
            <a:xfrm>
              <a:off x="4877561" y="1829561"/>
              <a:ext cx="533400" cy="609600"/>
            </a:xfrm>
            <a:custGeom>
              <a:avLst/>
              <a:gdLst/>
              <a:ahLst/>
              <a:cxnLst/>
              <a:rect l="l" t="t" r="r" b="b"/>
              <a:pathLst>
                <a:path w="533400" h="609600" extrusionOk="0">
                  <a:moveTo>
                    <a:pt x="0" y="304800"/>
                  </a:moveTo>
                  <a:lnTo>
                    <a:pt x="3489" y="255374"/>
                  </a:lnTo>
                  <a:lnTo>
                    <a:pt x="13594" y="208483"/>
                  </a:lnTo>
                  <a:lnTo>
                    <a:pt x="29763" y="164753"/>
                  </a:lnTo>
                  <a:lnTo>
                    <a:pt x="51450" y="124815"/>
                  </a:lnTo>
                  <a:lnTo>
                    <a:pt x="78104" y="89296"/>
                  </a:lnTo>
                  <a:lnTo>
                    <a:pt x="109179" y="58826"/>
                  </a:lnTo>
                  <a:lnTo>
                    <a:pt x="144124" y="34032"/>
                  </a:lnTo>
                  <a:lnTo>
                    <a:pt x="182392" y="15544"/>
                  </a:lnTo>
                  <a:lnTo>
                    <a:pt x="223433" y="3990"/>
                  </a:lnTo>
                  <a:lnTo>
                    <a:pt x="266700" y="0"/>
                  </a:lnTo>
                  <a:lnTo>
                    <a:pt x="309966" y="3990"/>
                  </a:lnTo>
                  <a:lnTo>
                    <a:pt x="351007" y="15544"/>
                  </a:lnTo>
                  <a:lnTo>
                    <a:pt x="389275" y="34032"/>
                  </a:lnTo>
                  <a:lnTo>
                    <a:pt x="424220" y="58826"/>
                  </a:lnTo>
                  <a:lnTo>
                    <a:pt x="455295" y="89296"/>
                  </a:lnTo>
                  <a:lnTo>
                    <a:pt x="481949" y="124815"/>
                  </a:lnTo>
                  <a:lnTo>
                    <a:pt x="503636" y="164753"/>
                  </a:lnTo>
                  <a:lnTo>
                    <a:pt x="519805" y="208483"/>
                  </a:lnTo>
                  <a:lnTo>
                    <a:pt x="529910" y="255374"/>
                  </a:lnTo>
                  <a:lnTo>
                    <a:pt x="533400" y="304800"/>
                  </a:lnTo>
                  <a:lnTo>
                    <a:pt x="529910" y="354225"/>
                  </a:lnTo>
                  <a:lnTo>
                    <a:pt x="519805" y="401116"/>
                  </a:lnTo>
                  <a:lnTo>
                    <a:pt x="503636" y="444846"/>
                  </a:lnTo>
                  <a:lnTo>
                    <a:pt x="481949" y="484784"/>
                  </a:lnTo>
                  <a:lnTo>
                    <a:pt x="455295" y="520303"/>
                  </a:lnTo>
                  <a:lnTo>
                    <a:pt x="424220" y="550773"/>
                  </a:lnTo>
                  <a:lnTo>
                    <a:pt x="389275" y="575567"/>
                  </a:lnTo>
                  <a:lnTo>
                    <a:pt x="351007" y="594055"/>
                  </a:lnTo>
                  <a:lnTo>
                    <a:pt x="309966" y="605609"/>
                  </a:lnTo>
                  <a:lnTo>
                    <a:pt x="266700" y="609600"/>
                  </a:lnTo>
                  <a:lnTo>
                    <a:pt x="223433" y="605609"/>
                  </a:lnTo>
                  <a:lnTo>
                    <a:pt x="182392" y="594055"/>
                  </a:lnTo>
                  <a:lnTo>
                    <a:pt x="144124" y="575567"/>
                  </a:lnTo>
                  <a:lnTo>
                    <a:pt x="109179" y="550773"/>
                  </a:lnTo>
                  <a:lnTo>
                    <a:pt x="78104" y="520303"/>
                  </a:lnTo>
                  <a:lnTo>
                    <a:pt x="51450" y="484784"/>
                  </a:lnTo>
                  <a:lnTo>
                    <a:pt x="29763" y="444846"/>
                  </a:lnTo>
                  <a:lnTo>
                    <a:pt x="13594" y="401116"/>
                  </a:lnTo>
                  <a:lnTo>
                    <a:pt x="3489" y="354225"/>
                  </a:lnTo>
                  <a:lnTo>
                    <a:pt x="0" y="304800"/>
                  </a:lnTo>
                  <a:close/>
                </a:path>
              </a:pathLst>
            </a:custGeom>
            <a:noFill/>
            <a:ln w="259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7" name="Google Shape;777;p119"/>
          <p:cNvSpPr txBox="1"/>
          <p:nvPr/>
        </p:nvSpPr>
        <p:spPr>
          <a:xfrm>
            <a:off x="7162800" y="2819401"/>
            <a:ext cx="2438400" cy="967573"/>
          </a:xfrm>
          <a:prstGeom prst="rect">
            <a:avLst/>
          </a:prstGeom>
          <a:solidFill>
            <a:srgbClr val="FFFF99"/>
          </a:solidFill>
          <a:ln w="9525" cap="flat" cmpd="sng">
            <a:solidFill>
              <a:srgbClr val="000000"/>
            </a:solidFill>
            <a:prstDash val="solid"/>
            <a:round/>
            <a:headEnd type="none" w="sm" len="sm"/>
            <a:tailEnd type="none" w="sm" len="sm"/>
          </a:ln>
        </p:spPr>
        <p:txBody>
          <a:bodyPr spcFirstLastPara="1" wrap="square" lIns="0" tIns="43800" rIns="0" bIns="0" anchor="t" anchorCtr="0">
            <a:spAutoFit/>
          </a:bodyPr>
          <a:lstStyle/>
          <a:p>
            <a:pPr marL="92075" marR="85090" lvl="0" indent="0" algn="l" rtl="0">
              <a:lnSpc>
                <a:spcPct val="99500"/>
              </a:lnSpc>
              <a:spcBef>
                <a:spcPts val="0"/>
              </a:spcBef>
              <a:spcAft>
                <a:spcPts val="0"/>
              </a:spcAft>
              <a:buNone/>
            </a:pPr>
            <a:r>
              <a:rPr lang="en-US" sz="2000">
                <a:solidFill>
                  <a:schemeClr val="dk1"/>
                </a:solidFill>
                <a:latin typeface="Arial"/>
                <a:ea typeface="Arial"/>
                <a:cs typeface="Arial"/>
                <a:sym typeface="Arial"/>
              </a:rPr>
              <a:t>“</a:t>
            </a:r>
            <a:r>
              <a:rPr lang="en-US" sz="2000">
                <a:solidFill>
                  <a:schemeClr val="dk1"/>
                </a:solidFill>
                <a:latin typeface="Trebuchet MS"/>
                <a:ea typeface="Trebuchet MS"/>
                <a:cs typeface="Trebuchet MS"/>
                <a:sym typeface="Trebuchet MS"/>
              </a:rPr>
              <a:t>and the value of  that number is read  from this </a:t>
            </a:r>
            <a:r>
              <a:rPr lang="en-US" sz="2000">
                <a:solidFill>
                  <a:srgbClr val="CCB400"/>
                </a:solidFill>
                <a:latin typeface="Trebuchet MS"/>
                <a:ea typeface="Trebuchet MS"/>
                <a:cs typeface="Trebuchet MS"/>
                <a:sym typeface="Trebuchet MS"/>
              </a:rPr>
              <a:t>variable</a:t>
            </a:r>
            <a:r>
              <a:rPr lang="en-US" sz="2000">
                <a:solidFill>
                  <a:schemeClr val="dk1"/>
                </a:solidFill>
                <a:latin typeface="Trebuchet MS"/>
                <a:ea typeface="Trebuchet MS"/>
                <a:cs typeface="Trebuchet MS"/>
                <a:sym typeface="Trebuchet MS"/>
              </a:rPr>
              <a:t>”</a:t>
            </a:r>
            <a:endParaRPr sz="2000">
              <a:solidFill>
                <a:schemeClr val="dk1"/>
              </a:solidFill>
              <a:latin typeface="Trebuchet MS"/>
              <a:ea typeface="Trebuchet MS"/>
              <a:cs typeface="Trebuchet MS"/>
              <a:sym typeface="Trebuchet MS"/>
            </a:endParaRPr>
          </a:p>
        </p:txBody>
      </p:sp>
      <p:grpSp>
        <p:nvGrpSpPr>
          <p:cNvPr id="778" name="Google Shape;778;p119"/>
          <p:cNvGrpSpPr/>
          <p:nvPr/>
        </p:nvGrpSpPr>
        <p:grpSpPr>
          <a:xfrm>
            <a:off x="8300846" y="1829561"/>
            <a:ext cx="1529715" cy="999997"/>
            <a:chOff x="6776846" y="1829561"/>
            <a:chExt cx="1529715" cy="999997"/>
          </a:xfrm>
        </p:grpSpPr>
        <p:sp>
          <p:nvSpPr>
            <p:cNvPr id="779" name="Google Shape;779;p119"/>
            <p:cNvSpPr/>
            <p:nvPr/>
          </p:nvSpPr>
          <p:spPr>
            <a:xfrm>
              <a:off x="6776846" y="2362199"/>
              <a:ext cx="386080" cy="467359"/>
            </a:xfrm>
            <a:custGeom>
              <a:avLst/>
              <a:gdLst/>
              <a:ahLst/>
              <a:cxnLst/>
              <a:rect l="l" t="t" r="r" b="b"/>
              <a:pathLst>
                <a:path w="386079" h="467360" extrusionOk="0">
                  <a:moveTo>
                    <a:pt x="300379" y="94053"/>
                  </a:moveTo>
                  <a:lnTo>
                    <a:pt x="0" y="459232"/>
                  </a:lnTo>
                  <a:lnTo>
                    <a:pt x="9905" y="467360"/>
                  </a:lnTo>
                  <a:lnTo>
                    <a:pt x="310201" y="102132"/>
                  </a:lnTo>
                  <a:lnTo>
                    <a:pt x="300379" y="94053"/>
                  </a:lnTo>
                  <a:close/>
                </a:path>
                <a:path w="386079" h="467360" extrusionOk="0">
                  <a:moveTo>
                    <a:pt x="366718" y="84200"/>
                  </a:moveTo>
                  <a:lnTo>
                    <a:pt x="308482" y="84200"/>
                  </a:lnTo>
                  <a:lnTo>
                    <a:pt x="318261" y="92328"/>
                  </a:lnTo>
                  <a:lnTo>
                    <a:pt x="310201" y="102132"/>
                  </a:lnTo>
                  <a:lnTo>
                    <a:pt x="354329" y="138429"/>
                  </a:lnTo>
                  <a:lnTo>
                    <a:pt x="366718" y="84200"/>
                  </a:lnTo>
                  <a:close/>
                </a:path>
                <a:path w="386079" h="467360" extrusionOk="0">
                  <a:moveTo>
                    <a:pt x="308482" y="84200"/>
                  </a:moveTo>
                  <a:lnTo>
                    <a:pt x="300379" y="94053"/>
                  </a:lnTo>
                  <a:lnTo>
                    <a:pt x="310201" y="102132"/>
                  </a:lnTo>
                  <a:lnTo>
                    <a:pt x="318261" y="92328"/>
                  </a:lnTo>
                  <a:lnTo>
                    <a:pt x="308482" y="84200"/>
                  </a:lnTo>
                  <a:close/>
                </a:path>
                <a:path w="386079" h="467360" extrusionOk="0">
                  <a:moveTo>
                    <a:pt x="385952" y="0"/>
                  </a:moveTo>
                  <a:lnTo>
                    <a:pt x="256285" y="57785"/>
                  </a:lnTo>
                  <a:lnTo>
                    <a:pt x="300379" y="94053"/>
                  </a:lnTo>
                  <a:lnTo>
                    <a:pt x="308482" y="84200"/>
                  </a:lnTo>
                  <a:lnTo>
                    <a:pt x="366718" y="84200"/>
                  </a:lnTo>
                  <a:lnTo>
                    <a:pt x="38595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780;p119"/>
            <p:cNvSpPr/>
            <p:nvPr/>
          </p:nvSpPr>
          <p:spPr>
            <a:xfrm>
              <a:off x="7011161" y="1829561"/>
              <a:ext cx="1295400" cy="609600"/>
            </a:xfrm>
            <a:custGeom>
              <a:avLst/>
              <a:gdLst/>
              <a:ahLst/>
              <a:cxnLst/>
              <a:rect l="l" t="t" r="r" b="b"/>
              <a:pathLst>
                <a:path w="1295400" h="609600" extrusionOk="0">
                  <a:moveTo>
                    <a:pt x="0" y="304800"/>
                  </a:moveTo>
                  <a:lnTo>
                    <a:pt x="11677" y="246897"/>
                  </a:lnTo>
                  <a:lnTo>
                    <a:pt x="45262" y="192655"/>
                  </a:lnTo>
                  <a:lnTo>
                    <a:pt x="98586" y="143097"/>
                  </a:lnTo>
                  <a:lnTo>
                    <a:pt x="131971" y="120395"/>
                  </a:lnTo>
                  <a:lnTo>
                    <a:pt x="169476" y="99247"/>
                  </a:lnTo>
                  <a:lnTo>
                    <a:pt x="210832" y="79782"/>
                  </a:lnTo>
                  <a:lnTo>
                    <a:pt x="255765" y="62128"/>
                  </a:lnTo>
                  <a:lnTo>
                    <a:pt x="304005" y="46413"/>
                  </a:lnTo>
                  <a:lnTo>
                    <a:pt x="355281" y="32764"/>
                  </a:lnTo>
                  <a:lnTo>
                    <a:pt x="409321" y="21310"/>
                  </a:lnTo>
                  <a:lnTo>
                    <a:pt x="465854" y="12179"/>
                  </a:lnTo>
                  <a:lnTo>
                    <a:pt x="524609" y="5498"/>
                  </a:lnTo>
                  <a:lnTo>
                    <a:pt x="585315" y="1395"/>
                  </a:lnTo>
                  <a:lnTo>
                    <a:pt x="647700" y="0"/>
                  </a:lnTo>
                  <a:lnTo>
                    <a:pt x="710084" y="1395"/>
                  </a:lnTo>
                  <a:lnTo>
                    <a:pt x="770790" y="5498"/>
                  </a:lnTo>
                  <a:lnTo>
                    <a:pt x="829545" y="12179"/>
                  </a:lnTo>
                  <a:lnTo>
                    <a:pt x="886078" y="21310"/>
                  </a:lnTo>
                  <a:lnTo>
                    <a:pt x="940118" y="32764"/>
                  </a:lnTo>
                  <a:lnTo>
                    <a:pt x="991394" y="46413"/>
                  </a:lnTo>
                  <a:lnTo>
                    <a:pt x="1039634" y="62128"/>
                  </a:lnTo>
                  <a:lnTo>
                    <a:pt x="1084567" y="79782"/>
                  </a:lnTo>
                  <a:lnTo>
                    <a:pt x="1125923" y="99247"/>
                  </a:lnTo>
                  <a:lnTo>
                    <a:pt x="1163428" y="120395"/>
                  </a:lnTo>
                  <a:lnTo>
                    <a:pt x="1196813" y="143097"/>
                  </a:lnTo>
                  <a:lnTo>
                    <a:pt x="1250137" y="192655"/>
                  </a:lnTo>
                  <a:lnTo>
                    <a:pt x="1283722" y="246897"/>
                  </a:lnTo>
                  <a:lnTo>
                    <a:pt x="1295400" y="304800"/>
                  </a:lnTo>
                  <a:lnTo>
                    <a:pt x="1292435" y="334144"/>
                  </a:lnTo>
                  <a:lnTo>
                    <a:pt x="1269532" y="390344"/>
                  </a:lnTo>
                  <a:lnTo>
                    <a:pt x="1225807" y="442372"/>
                  </a:lnTo>
                  <a:lnTo>
                    <a:pt x="1163428" y="489204"/>
                  </a:lnTo>
                  <a:lnTo>
                    <a:pt x="1125923" y="510352"/>
                  </a:lnTo>
                  <a:lnTo>
                    <a:pt x="1084567" y="529817"/>
                  </a:lnTo>
                  <a:lnTo>
                    <a:pt x="1039634" y="547471"/>
                  </a:lnTo>
                  <a:lnTo>
                    <a:pt x="991394" y="563186"/>
                  </a:lnTo>
                  <a:lnTo>
                    <a:pt x="940118" y="576835"/>
                  </a:lnTo>
                  <a:lnTo>
                    <a:pt x="886078" y="588289"/>
                  </a:lnTo>
                  <a:lnTo>
                    <a:pt x="829545" y="597420"/>
                  </a:lnTo>
                  <a:lnTo>
                    <a:pt x="770790" y="604101"/>
                  </a:lnTo>
                  <a:lnTo>
                    <a:pt x="710084" y="608204"/>
                  </a:lnTo>
                  <a:lnTo>
                    <a:pt x="647700" y="609600"/>
                  </a:lnTo>
                  <a:lnTo>
                    <a:pt x="585315" y="608204"/>
                  </a:lnTo>
                  <a:lnTo>
                    <a:pt x="524609" y="604101"/>
                  </a:lnTo>
                  <a:lnTo>
                    <a:pt x="465854" y="597420"/>
                  </a:lnTo>
                  <a:lnTo>
                    <a:pt x="409321" y="588289"/>
                  </a:lnTo>
                  <a:lnTo>
                    <a:pt x="355281" y="576835"/>
                  </a:lnTo>
                  <a:lnTo>
                    <a:pt x="304005" y="563186"/>
                  </a:lnTo>
                  <a:lnTo>
                    <a:pt x="255765" y="547471"/>
                  </a:lnTo>
                  <a:lnTo>
                    <a:pt x="210832" y="529817"/>
                  </a:lnTo>
                  <a:lnTo>
                    <a:pt x="169476" y="510352"/>
                  </a:lnTo>
                  <a:lnTo>
                    <a:pt x="131971" y="489204"/>
                  </a:lnTo>
                  <a:lnTo>
                    <a:pt x="98586" y="466502"/>
                  </a:lnTo>
                  <a:lnTo>
                    <a:pt x="45262" y="416944"/>
                  </a:lnTo>
                  <a:lnTo>
                    <a:pt x="11677" y="362702"/>
                  </a:lnTo>
                  <a:lnTo>
                    <a:pt x="0" y="304800"/>
                  </a:lnTo>
                  <a:close/>
                </a:path>
              </a:pathLst>
            </a:custGeom>
            <a:noFill/>
            <a:ln w="259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81" name="Google Shape;781;p119"/>
          <p:cNvGrpSpPr/>
          <p:nvPr/>
        </p:nvGrpSpPr>
        <p:grpSpPr>
          <a:xfrm>
            <a:off x="3505200" y="4191001"/>
            <a:ext cx="4953000" cy="1143000"/>
            <a:chOff x="1981199" y="4191000"/>
            <a:chExt cx="4953000" cy="1143000"/>
          </a:xfrm>
        </p:grpSpPr>
        <p:sp>
          <p:nvSpPr>
            <p:cNvPr id="782" name="Google Shape;782;p119"/>
            <p:cNvSpPr/>
            <p:nvPr/>
          </p:nvSpPr>
          <p:spPr>
            <a:xfrm>
              <a:off x="1981199" y="4191000"/>
              <a:ext cx="4953000" cy="142875"/>
            </a:xfrm>
            <a:custGeom>
              <a:avLst/>
              <a:gdLst/>
              <a:ahLst/>
              <a:cxnLst/>
              <a:rect l="l" t="t" r="r" b="b"/>
              <a:pathLst>
                <a:path w="4953000" h="142875" extrusionOk="0">
                  <a:moveTo>
                    <a:pt x="4953000" y="0"/>
                  </a:moveTo>
                  <a:lnTo>
                    <a:pt x="0" y="0"/>
                  </a:lnTo>
                  <a:lnTo>
                    <a:pt x="142875" y="142875"/>
                  </a:lnTo>
                  <a:lnTo>
                    <a:pt x="4810125" y="142875"/>
                  </a:lnTo>
                  <a:lnTo>
                    <a:pt x="4953000" y="0"/>
                  </a:lnTo>
                  <a:close/>
                </a:path>
              </a:pathLst>
            </a:custGeom>
            <a:solidFill>
              <a:srgbClr val="FFFFD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119"/>
            <p:cNvSpPr/>
            <p:nvPr/>
          </p:nvSpPr>
          <p:spPr>
            <a:xfrm>
              <a:off x="1981199" y="5191125"/>
              <a:ext cx="4953000" cy="142875"/>
            </a:xfrm>
            <a:custGeom>
              <a:avLst/>
              <a:gdLst/>
              <a:ahLst/>
              <a:cxnLst/>
              <a:rect l="l" t="t" r="r" b="b"/>
              <a:pathLst>
                <a:path w="4953000" h="142875" extrusionOk="0">
                  <a:moveTo>
                    <a:pt x="4810125" y="0"/>
                  </a:moveTo>
                  <a:lnTo>
                    <a:pt x="142875" y="0"/>
                  </a:lnTo>
                  <a:lnTo>
                    <a:pt x="0" y="142875"/>
                  </a:lnTo>
                  <a:lnTo>
                    <a:pt x="4953000" y="142875"/>
                  </a:lnTo>
                  <a:lnTo>
                    <a:pt x="4810125" y="0"/>
                  </a:lnTo>
                  <a:close/>
                </a:path>
              </a:pathLst>
            </a:custGeom>
            <a:solidFill>
              <a:srgbClr val="CDCDA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119"/>
            <p:cNvSpPr/>
            <p:nvPr/>
          </p:nvSpPr>
          <p:spPr>
            <a:xfrm>
              <a:off x="1981199" y="4191000"/>
              <a:ext cx="142875" cy="1143000"/>
            </a:xfrm>
            <a:custGeom>
              <a:avLst/>
              <a:gdLst/>
              <a:ahLst/>
              <a:cxnLst/>
              <a:rect l="l" t="t" r="r" b="b"/>
              <a:pathLst>
                <a:path w="142875" h="1143000" extrusionOk="0">
                  <a:moveTo>
                    <a:pt x="0" y="0"/>
                  </a:moveTo>
                  <a:lnTo>
                    <a:pt x="0" y="1143000"/>
                  </a:lnTo>
                  <a:lnTo>
                    <a:pt x="142875" y="1000125"/>
                  </a:lnTo>
                  <a:lnTo>
                    <a:pt x="142875" y="142875"/>
                  </a:lnTo>
                  <a:lnTo>
                    <a:pt x="0" y="0"/>
                  </a:lnTo>
                  <a:close/>
                </a:path>
              </a:pathLst>
            </a:custGeom>
            <a:solidFill>
              <a:srgbClr val="FFFFD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5" name="Google Shape;785;p119"/>
            <p:cNvSpPr/>
            <p:nvPr/>
          </p:nvSpPr>
          <p:spPr>
            <a:xfrm>
              <a:off x="6791324" y="4191000"/>
              <a:ext cx="142875" cy="1143000"/>
            </a:xfrm>
            <a:custGeom>
              <a:avLst/>
              <a:gdLst/>
              <a:ahLst/>
              <a:cxnLst/>
              <a:rect l="l" t="t" r="r" b="b"/>
              <a:pathLst>
                <a:path w="142875" h="1143000" extrusionOk="0">
                  <a:moveTo>
                    <a:pt x="142875" y="0"/>
                  </a:moveTo>
                  <a:lnTo>
                    <a:pt x="0" y="142875"/>
                  </a:lnTo>
                  <a:lnTo>
                    <a:pt x="0" y="1000125"/>
                  </a:lnTo>
                  <a:lnTo>
                    <a:pt x="142875" y="1143000"/>
                  </a:lnTo>
                  <a:lnTo>
                    <a:pt x="142875" y="0"/>
                  </a:lnTo>
                  <a:close/>
                </a:path>
              </a:pathLst>
            </a:custGeom>
            <a:solidFill>
              <a:srgbClr val="99997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6" name="Google Shape;786;p119"/>
            <p:cNvSpPr/>
            <p:nvPr/>
          </p:nvSpPr>
          <p:spPr>
            <a:xfrm>
              <a:off x="1981199" y="4191000"/>
              <a:ext cx="4953000" cy="1143000"/>
            </a:xfrm>
            <a:custGeom>
              <a:avLst/>
              <a:gdLst/>
              <a:ahLst/>
              <a:cxnLst/>
              <a:rect l="l" t="t" r="r" b="b"/>
              <a:pathLst>
                <a:path w="4953000" h="1143000" extrusionOk="0">
                  <a:moveTo>
                    <a:pt x="0" y="0"/>
                  </a:moveTo>
                  <a:lnTo>
                    <a:pt x="4953000" y="0"/>
                  </a:lnTo>
                  <a:lnTo>
                    <a:pt x="4953000" y="1143000"/>
                  </a:lnTo>
                  <a:lnTo>
                    <a:pt x="0" y="1143000"/>
                  </a:lnTo>
                  <a:lnTo>
                    <a:pt x="0" y="0"/>
                  </a:lnTo>
                  <a:close/>
                </a:path>
                <a:path w="4953000" h="1143000" extrusionOk="0">
                  <a:moveTo>
                    <a:pt x="0" y="0"/>
                  </a:moveTo>
                  <a:lnTo>
                    <a:pt x="142875" y="142875"/>
                  </a:lnTo>
                </a:path>
                <a:path w="4953000" h="1143000" extrusionOk="0">
                  <a:moveTo>
                    <a:pt x="0" y="1143000"/>
                  </a:moveTo>
                  <a:lnTo>
                    <a:pt x="142875" y="1000125"/>
                  </a:lnTo>
                </a:path>
                <a:path w="4953000" h="1143000" extrusionOk="0">
                  <a:moveTo>
                    <a:pt x="4953000" y="0"/>
                  </a:moveTo>
                  <a:lnTo>
                    <a:pt x="4810125" y="142875"/>
                  </a:lnTo>
                </a:path>
                <a:path w="4953000" h="1143000" extrusionOk="0">
                  <a:moveTo>
                    <a:pt x="4953000" y="1143000"/>
                  </a:moveTo>
                  <a:lnTo>
                    <a:pt x="4810125" y="1000125"/>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87" name="Google Shape;787;p119"/>
          <p:cNvSpPr txBox="1"/>
          <p:nvPr/>
        </p:nvSpPr>
        <p:spPr>
          <a:xfrm>
            <a:off x="3648075" y="4333876"/>
            <a:ext cx="4667250" cy="671979"/>
          </a:xfrm>
          <a:prstGeom prst="rect">
            <a:avLst/>
          </a:prstGeom>
          <a:solidFill>
            <a:srgbClr val="FFFFCC"/>
          </a:solidFill>
          <a:ln w="9525" cap="flat" cmpd="sng">
            <a:solidFill>
              <a:srgbClr val="000000"/>
            </a:solidFill>
            <a:prstDash val="solid"/>
            <a:round/>
            <a:headEnd type="none" w="sm" len="sm"/>
            <a:tailEnd type="none" w="sm" len="sm"/>
          </a:ln>
        </p:spPr>
        <p:txBody>
          <a:bodyPr spcFirstLastPara="1" wrap="square" lIns="0" tIns="2525" rIns="0" bIns="0" anchor="t" anchorCtr="0">
            <a:spAutoFit/>
          </a:bodyPr>
          <a:lstStyle/>
          <a:p>
            <a:pPr marL="0" marR="0" lvl="0" indent="0" algn="l" rtl="0">
              <a:spcBef>
                <a:spcPts val="0"/>
              </a:spcBef>
              <a:spcAft>
                <a:spcPts val="0"/>
              </a:spcAft>
              <a:buNone/>
            </a:pPr>
            <a:endParaRPr sz="2350">
              <a:solidFill>
                <a:schemeClr val="dk1"/>
              </a:solidFill>
              <a:latin typeface="Times New Roman"/>
              <a:ea typeface="Times New Roman"/>
              <a:cs typeface="Times New Roman"/>
              <a:sym typeface="Times New Roman"/>
            </a:endParaRPr>
          </a:p>
          <a:p>
            <a:pPr marL="253365" marR="0" lvl="0" indent="0" algn="l" rtl="0">
              <a:spcBef>
                <a:spcPts val="0"/>
              </a:spcBef>
              <a:spcAft>
                <a:spcPts val="0"/>
              </a:spcAft>
              <a:buNone/>
            </a:pPr>
            <a:r>
              <a:rPr lang="en-US" sz="2000" b="1">
                <a:solidFill>
                  <a:schemeClr val="dk1"/>
                </a:solidFill>
                <a:latin typeface="Trebuchet MS"/>
                <a:ea typeface="Trebuchet MS"/>
                <a:cs typeface="Trebuchet MS"/>
                <a:sym typeface="Trebuchet MS"/>
              </a:rPr>
              <a:t>&gt; The temperature is 68 degrees.</a:t>
            </a:r>
            <a:endParaRPr sz="2000">
              <a:solidFill>
                <a:schemeClr val="dk1"/>
              </a:solidFill>
              <a:latin typeface="Trebuchet MS"/>
              <a:ea typeface="Trebuchet MS"/>
              <a:cs typeface="Trebuchet MS"/>
              <a:sym typeface="Trebuchet MS"/>
            </a:endParaRPr>
          </a:p>
        </p:txBody>
      </p:sp>
      <p:sp>
        <p:nvSpPr>
          <p:cNvPr id="788" name="Google Shape;788;p119"/>
          <p:cNvSpPr txBox="1"/>
          <p:nvPr/>
        </p:nvSpPr>
        <p:spPr>
          <a:xfrm>
            <a:off x="3607054" y="3790570"/>
            <a:ext cx="912494" cy="330835"/>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2000">
                <a:solidFill>
                  <a:schemeClr val="dk1"/>
                </a:solidFill>
                <a:latin typeface="Trebuchet MS"/>
                <a:ea typeface="Trebuchet MS"/>
                <a:cs typeface="Trebuchet MS"/>
                <a:sym typeface="Trebuchet MS"/>
              </a:rPr>
              <a:t>Output:</a:t>
            </a:r>
            <a:endParaRPr sz="20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graphicFrame>
        <p:nvGraphicFramePr>
          <p:cNvPr id="793" name="Google Shape;793;p120"/>
          <p:cNvGraphicFramePr/>
          <p:nvPr/>
        </p:nvGraphicFramePr>
        <p:xfrm>
          <a:off x="2193290" y="1734647"/>
          <a:ext cx="1589375" cy="969264"/>
        </p:xfrm>
        <a:graphic>
          <a:graphicData uri="http://schemas.openxmlformats.org/drawingml/2006/table">
            <a:tbl>
              <a:tblPr firstRow="1" bandRow="1">
                <a:noFill/>
                <a:tableStyleId>{3FCAFD56-3B25-48B0-842F-B654356867AA}</a:tableStyleId>
              </a:tblPr>
              <a:tblGrid>
                <a:gridCol w="565150"/>
                <a:gridCol w="305425"/>
                <a:gridCol w="305425"/>
                <a:gridCol w="413375"/>
              </a:tblGrid>
              <a:tr h="296975">
                <a:tc>
                  <a:txBody>
                    <a:bodyPr/>
                    <a:lstStyle/>
                    <a:p>
                      <a:pPr marL="0" marR="36830" lvl="0" indent="0" algn="ctr" rtl="0">
                        <a:lnSpc>
                          <a:spcPct val="103500"/>
                        </a:lnSpc>
                        <a:spcBef>
                          <a:spcPts val="0"/>
                        </a:spcBef>
                        <a:spcAft>
                          <a:spcPts val="0"/>
                        </a:spcAft>
                        <a:buNone/>
                      </a:pPr>
                      <a:r>
                        <a:rPr lang="en-US" sz="2000">
                          <a:solidFill>
                            <a:srgbClr val="CCB400"/>
                          </a:solidFill>
                          <a:latin typeface="Courier New"/>
                          <a:ea typeface="Courier New"/>
                          <a:cs typeface="Courier New"/>
                          <a:sym typeface="Courier New"/>
                        </a:rPr>
                        <a:t>int</a:t>
                      </a:r>
                      <a:endParaRPr sz="2000">
                        <a:latin typeface="Courier New"/>
                        <a:ea typeface="Courier New"/>
                        <a:cs typeface="Courier New"/>
                        <a:sym typeface="Courier New"/>
                      </a:endParaRPr>
                    </a:p>
                  </a:txBody>
                  <a:tcPr marL="0" marR="0" marT="0" marB="0">
                    <a:solidFill>
                      <a:srgbClr val="C5D1D6"/>
                    </a:solidFill>
                  </a:tcPr>
                </a:tc>
                <a:tc>
                  <a:txBody>
                    <a:bodyPr/>
                    <a:lstStyle/>
                    <a:p>
                      <a:pPr marL="0" marR="67945" lvl="0" indent="0" algn="r" rtl="0">
                        <a:lnSpc>
                          <a:spcPct val="103500"/>
                        </a:lnSpc>
                        <a:spcBef>
                          <a:spcPts val="0"/>
                        </a:spcBef>
                        <a:spcAft>
                          <a:spcPts val="0"/>
                        </a:spcAft>
                        <a:buNone/>
                      </a:pPr>
                      <a:r>
                        <a:rPr lang="en-US" sz="2000">
                          <a:solidFill>
                            <a:srgbClr val="CCB400"/>
                          </a:solidFill>
                          <a:latin typeface="Courier New"/>
                          <a:ea typeface="Courier New"/>
                          <a:cs typeface="Courier New"/>
                          <a:sym typeface="Courier New"/>
                        </a:rPr>
                        <a:t>a</a:t>
                      </a:r>
                      <a:endParaRPr sz="2000">
                        <a:latin typeface="Courier New"/>
                        <a:ea typeface="Courier New"/>
                        <a:cs typeface="Courier New"/>
                        <a:sym typeface="Courier New"/>
                      </a:endParaRPr>
                    </a:p>
                  </a:txBody>
                  <a:tcPr marL="0" marR="0" marT="0" marB="0">
                    <a:solidFill>
                      <a:srgbClr val="C5D1D6"/>
                    </a:solidFill>
                  </a:tcPr>
                </a:tc>
                <a:tc>
                  <a:txBody>
                    <a:bodyPr/>
                    <a:lstStyle/>
                    <a:p>
                      <a:pPr marL="0" marR="67945" lvl="0" indent="0" algn="r" rtl="0">
                        <a:lnSpc>
                          <a:spcPct val="103500"/>
                        </a:lnSpc>
                        <a:spcBef>
                          <a:spcPts val="0"/>
                        </a:spcBef>
                        <a:spcAft>
                          <a:spcPts val="0"/>
                        </a:spcAft>
                        <a:buNone/>
                      </a:pPr>
                      <a:r>
                        <a:rPr lang="en-US" sz="2000">
                          <a:solidFill>
                            <a:srgbClr val="CCB400"/>
                          </a:solidFill>
                          <a:latin typeface="Courier New"/>
                          <a:ea typeface="Courier New"/>
                          <a:cs typeface="Courier New"/>
                          <a:sym typeface="Courier New"/>
                        </a:rPr>
                        <a:t>=</a:t>
                      </a:r>
                      <a:endParaRPr sz="2000">
                        <a:latin typeface="Courier New"/>
                        <a:ea typeface="Courier New"/>
                        <a:cs typeface="Courier New"/>
                        <a:sym typeface="Courier New"/>
                      </a:endParaRPr>
                    </a:p>
                  </a:txBody>
                  <a:tcPr marL="0" marR="0" marT="0" marB="0">
                    <a:solidFill>
                      <a:srgbClr val="C5D1D6"/>
                    </a:solidFill>
                  </a:tcPr>
                </a:tc>
                <a:tc>
                  <a:txBody>
                    <a:bodyPr/>
                    <a:lstStyle/>
                    <a:p>
                      <a:pPr marL="0" marR="24130" lvl="0" indent="0" algn="r" rtl="0">
                        <a:lnSpc>
                          <a:spcPct val="103500"/>
                        </a:lnSpc>
                        <a:spcBef>
                          <a:spcPts val="0"/>
                        </a:spcBef>
                        <a:spcAft>
                          <a:spcPts val="0"/>
                        </a:spcAft>
                        <a:buNone/>
                      </a:pPr>
                      <a:r>
                        <a:rPr lang="en-US" sz="2000">
                          <a:solidFill>
                            <a:srgbClr val="CCB400"/>
                          </a:solidFill>
                          <a:latin typeface="Courier New"/>
                          <a:ea typeface="Courier New"/>
                          <a:cs typeface="Courier New"/>
                          <a:sym typeface="Courier New"/>
                        </a:rPr>
                        <a:t>1;</a:t>
                      </a:r>
                      <a:endParaRPr sz="2000">
                        <a:latin typeface="Courier New"/>
                        <a:ea typeface="Courier New"/>
                        <a:cs typeface="Courier New"/>
                        <a:sym typeface="Courier New"/>
                      </a:endParaRPr>
                    </a:p>
                  </a:txBody>
                  <a:tcPr marL="0" marR="0" marT="0" marB="0">
                    <a:solidFill>
                      <a:srgbClr val="C5D1D6"/>
                    </a:solidFill>
                  </a:tcPr>
                </a:tc>
              </a:tr>
              <a:tr h="304875">
                <a:tc>
                  <a:txBody>
                    <a:bodyPr/>
                    <a:lstStyle/>
                    <a:p>
                      <a:pPr marL="0" marR="37465" lvl="0" indent="0" algn="ctr" rtl="0">
                        <a:lnSpc>
                          <a:spcPct val="106750"/>
                        </a:lnSpc>
                        <a:spcBef>
                          <a:spcPts val="0"/>
                        </a:spcBef>
                        <a:spcAft>
                          <a:spcPts val="0"/>
                        </a:spcAft>
                        <a:buNone/>
                      </a:pPr>
                      <a:r>
                        <a:rPr lang="en-US" sz="2000">
                          <a:solidFill>
                            <a:srgbClr val="CCB400"/>
                          </a:solidFill>
                          <a:latin typeface="Courier New"/>
                          <a:ea typeface="Courier New"/>
                          <a:cs typeface="Courier New"/>
                          <a:sym typeface="Courier New"/>
                        </a:rPr>
                        <a:t>int</a:t>
                      </a:r>
                      <a:endParaRPr sz="2000">
                        <a:latin typeface="Courier New"/>
                        <a:ea typeface="Courier New"/>
                        <a:cs typeface="Courier New"/>
                        <a:sym typeface="Courier New"/>
                      </a:endParaRPr>
                    </a:p>
                  </a:txBody>
                  <a:tcPr marL="0" marR="0" marT="0" marB="0">
                    <a:solidFill>
                      <a:srgbClr val="C5D1D6"/>
                    </a:solidFill>
                  </a:tcPr>
                </a:tc>
                <a:tc>
                  <a:txBody>
                    <a:bodyPr/>
                    <a:lstStyle/>
                    <a:p>
                      <a:pPr marL="0" marR="67945" lvl="0" indent="0" algn="r" rtl="0">
                        <a:lnSpc>
                          <a:spcPct val="106750"/>
                        </a:lnSpc>
                        <a:spcBef>
                          <a:spcPts val="0"/>
                        </a:spcBef>
                        <a:spcAft>
                          <a:spcPts val="0"/>
                        </a:spcAft>
                        <a:buNone/>
                      </a:pPr>
                      <a:r>
                        <a:rPr lang="en-US" sz="2000">
                          <a:solidFill>
                            <a:srgbClr val="CCB400"/>
                          </a:solidFill>
                          <a:latin typeface="Courier New"/>
                          <a:ea typeface="Courier New"/>
                          <a:cs typeface="Courier New"/>
                          <a:sym typeface="Courier New"/>
                        </a:rPr>
                        <a:t>b</a:t>
                      </a:r>
                      <a:endParaRPr sz="2000">
                        <a:latin typeface="Courier New"/>
                        <a:ea typeface="Courier New"/>
                        <a:cs typeface="Courier New"/>
                        <a:sym typeface="Courier New"/>
                      </a:endParaRPr>
                    </a:p>
                  </a:txBody>
                  <a:tcPr marL="0" marR="0" marT="0" marB="0">
                    <a:solidFill>
                      <a:srgbClr val="C5D1D6"/>
                    </a:solidFill>
                  </a:tcPr>
                </a:tc>
                <a:tc>
                  <a:txBody>
                    <a:bodyPr/>
                    <a:lstStyle/>
                    <a:p>
                      <a:pPr marL="0" marR="67945" lvl="0" indent="0" algn="r" rtl="0">
                        <a:lnSpc>
                          <a:spcPct val="106750"/>
                        </a:lnSpc>
                        <a:spcBef>
                          <a:spcPts val="0"/>
                        </a:spcBef>
                        <a:spcAft>
                          <a:spcPts val="0"/>
                        </a:spcAft>
                        <a:buNone/>
                      </a:pPr>
                      <a:r>
                        <a:rPr lang="en-US" sz="2000">
                          <a:solidFill>
                            <a:srgbClr val="CCB400"/>
                          </a:solidFill>
                          <a:latin typeface="Courier New"/>
                          <a:ea typeface="Courier New"/>
                          <a:cs typeface="Courier New"/>
                          <a:sym typeface="Courier New"/>
                        </a:rPr>
                        <a:t>=</a:t>
                      </a:r>
                      <a:endParaRPr sz="2000">
                        <a:latin typeface="Courier New"/>
                        <a:ea typeface="Courier New"/>
                        <a:cs typeface="Courier New"/>
                        <a:sym typeface="Courier New"/>
                      </a:endParaRPr>
                    </a:p>
                  </a:txBody>
                  <a:tcPr marL="0" marR="0" marT="0" marB="0">
                    <a:solidFill>
                      <a:srgbClr val="C5D1D6"/>
                    </a:solidFill>
                  </a:tcPr>
                </a:tc>
                <a:tc>
                  <a:txBody>
                    <a:bodyPr/>
                    <a:lstStyle/>
                    <a:p>
                      <a:pPr marL="0" marR="24130" lvl="0" indent="0" algn="r" rtl="0">
                        <a:lnSpc>
                          <a:spcPct val="106750"/>
                        </a:lnSpc>
                        <a:spcBef>
                          <a:spcPts val="0"/>
                        </a:spcBef>
                        <a:spcAft>
                          <a:spcPts val="0"/>
                        </a:spcAft>
                        <a:buNone/>
                      </a:pPr>
                      <a:r>
                        <a:rPr lang="en-US" sz="2000">
                          <a:solidFill>
                            <a:srgbClr val="CCB400"/>
                          </a:solidFill>
                          <a:latin typeface="Courier New"/>
                          <a:ea typeface="Courier New"/>
                          <a:cs typeface="Courier New"/>
                          <a:sym typeface="Courier New"/>
                        </a:rPr>
                        <a:t>2;</a:t>
                      </a:r>
                      <a:endParaRPr sz="2000">
                        <a:latin typeface="Courier New"/>
                        <a:ea typeface="Courier New"/>
                        <a:cs typeface="Courier New"/>
                        <a:sym typeface="Courier New"/>
                      </a:endParaRPr>
                    </a:p>
                  </a:txBody>
                  <a:tcPr marL="0" marR="0" marT="0" marB="0">
                    <a:solidFill>
                      <a:srgbClr val="C5D1D6"/>
                    </a:solidFill>
                  </a:tcPr>
                </a:tc>
              </a:tr>
              <a:tr h="296550">
                <a:tc>
                  <a:txBody>
                    <a:bodyPr/>
                    <a:lstStyle/>
                    <a:p>
                      <a:pPr marL="0" marR="37465" lvl="0" indent="0" algn="ctr" rtl="0">
                        <a:lnSpc>
                          <a:spcPct val="106750"/>
                        </a:lnSpc>
                        <a:spcBef>
                          <a:spcPts val="0"/>
                        </a:spcBef>
                        <a:spcAft>
                          <a:spcPts val="0"/>
                        </a:spcAft>
                        <a:buNone/>
                      </a:pPr>
                      <a:r>
                        <a:rPr lang="en-US" sz="2000">
                          <a:solidFill>
                            <a:srgbClr val="CCB400"/>
                          </a:solidFill>
                          <a:latin typeface="Courier New"/>
                          <a:ea typeface="Courier New"/>
                          <a:cs typeface="Courier New"/>
                          <a:sym typeface="Courier New"/>
                        </a:rPr>
                        <a:t>int</a:t>
                      </a:r>
                      <a:endParaRPr sz="2000">
                        <a:latin typeface="Courier New"/>
                        <a:ea typeface="Courier New"/>
                        <a:cs typeface="Courier New"/>
                        <a:sym typeface="Courier New"/>
                      </a:endParaRPr>
                    </a:p>
                  </a:txBody>
                  <a:tcPr marL="0" marR="0" marT="0" marB="0">
                    <a:solidFill>
                      <a:srgbClr val="C5D1D6"/>
                    </a:solidFill>
                  </a:tcPr>
                </a:tc>
                <a:tc>
                  <a:txBody>
                    <a:bodyPr/>
                    <a:lstStyle/>
                    <a:p>
                      <a:pPr marL="0" marR="67945" lvl="0" indent="0" algn="r" rtl="0">
                        <a:lnSpc>
                          <a:spcPct val="106750"/>
                        </a:lnSpc>
                        <a:spcBef>
                          <a:spcPts val="0"/>
                        </a:spcBef>
                        <a:spcAft>
                          <a:spcPts val="0"/>
                        </a:spcAft>
                        <a:buNone/>
                      </a:pPr>
                      <a:r>
                        <a:rPr lang="en-US" sz="2000">
                          <a:solidFill>
                            <a:srgbClr val="CCB400"/>
                          </a:solidFill>
                          <a:latin typeface="Courier New"/>
                          <a:ea typeface="Courier New"/>
                          <a:cs typeface="Courier New"/>
                          <a:sym typeface="Courier New"/>
                        </a:rPr>
                        <a:t>c</a:t>
                      </a:r>
                      <a:endParaRPr sz="2000">
                        <a:latin typeface="Courier New"/>
                        <a:ea typeface="Courier New"/>
                        <a:cs typeface="Courier New"/>
                        <a:sym typeface="Courier New"/>
                      </a:endParaRPr>
                    </a:p>
                  </a:txBody>
                  <a:tcPr marL="0" marR="0" marT="0" marB="0">
                    <a:solidFill>
                      <a:srgbClr val="C5D1D6"/>
                    </a:solidFill>
                  </a:tcPr>
                </a:tc>
                <a:tc>
                  <a:txBody>
                    <a:bodyPr/>
                    <a:lstStyle/>
                    <a:p>
                      <a:pPr marL="0" marR="67945" lvl="0" indent="0" algn="r" rtl="0">
                        <a:lnSpc>
                          <a:spcPct val="106750"/>
                        </a:lnSpc>
                        <a:spcBef>
                          <a:spcPts val="0"/>
                        </a:spcBef>
                        <a:spcAft>
                          <a:spcPts val="0"/>
                        </a:spcAft>
                        <a:buNone/>
                      </a:pPr>
                      <a:r>
                        <a:rPr lang="en-US" sz="2000">
                          <a:solidFill>
                            <a:srgbClr val="CCB400"/>
                          </a:solidFill>
                          <a:latin typeface="Courier New"/>
                          <a:ea typeface="Courier New"/>
                          <a:cs typeface="Courier New"/>
                          <a:sym typeface="Courier New"/>
                        </a:rPr>
                        <a:t>=</a:t>
                      </a:r>
                      <a:endParaRPr sz="2000">
                        <a:latin typeface="Courier New"/>
                        <a:ea typeface="Courier New"/>
                        <a:cs typeface="Courier New"/>
                        <a:sym typeface="Courier New"/>
                      </a:endParaRPr>
                    </a:p>
                  </a:txBody>
                  <a:tcPr marL="0" marR="0" marT="0" marB="0">
                    <a:solidFill>
                      <a:srgbClr val="C5D1D6"/>
                    </a:solidFill>
                  </a:tcPr>
                </a:tc>
                <a:tc>
                  <a:txBody>
                    <a:bodyPr/>
                    <a:lstStyle/>
                    <a:p>
                      <a:pPr marL="0" marR="24130" lvl="0" indent="0" algn="r" rtl="0">
                        <a:lnSpc>
                          <a:spcPct val="106750"/>
                        </a:lnSpc>
                        <a:spcBef>
                          <a:spcPts val="0"/>
                        </a:spcBef>
                        <a:spcAft>
                          <a:spcPts val="0"/>
                        </a:spcAft>
                        <a:buNone/>
                      </a:pPr>
                      <a:r>
                        <a:rPr lang="en-US" sz="2000">
                          <a:solidFill>
                            <a:srgbClr val="CCB400"/>
                          </a:solidFill>
                          <a:latin typeface="Courier New"/>
                          <a:ea typeface="Courier New"/>
                          <a:cs typeface="Courier New"/>
                          <a:sym typeface="Courier New"/>
                        </a:rPr>
                        <a:t>3;</a:t>
                      </a:r>
                      <a:endParaRPr sz="2000">
                        <a:latin typeface="Courier New"/>
                        <a:ea typeface="Courier New"/>
                        <a:cs typeface="Courier New"/>
                        <a:sym typeface="Courier New"/>
                      </a:endParaRPr>
                    </a:p>
                  </a:txBody>
                  <a:tcPr marL="0" marR="0" marT="0" marB="0">
                    <a:solidFill>
                      <a:srgbClr val="C5D1D6"/>
                    </a:solidFill>
                  </a:tcPr>
                </a:tc>
              </a:tr>
            </a:tbl>
          </a:graphicData>
        </a:graphic>
      </p:graphicFrame>
      <p:sp>
        <p:nvSpPr>
          <p:cNvPr id="794" name="Google Shape;794;p120"/>
          <p:cNvSpPr txBox="1">
            <a:spLocks noGrp="1"/>
          </p:cNvSpPr>
          <p:nvPr>
            <p:ph type="title"/>
          </p:nvPr>
        </p:nvSpPr>
        <p:spPr>
          <a:xfrm>
            <a:off x="2212340" y="2899030"/>
            <a:ext cx="6884670" cy="330835"/>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CCB400"/>
              </a:buClr>
              <a:buSzPts val="2000"/>
              <a:buFont typeface="Courier New"/>
              <a:buNone/>
            </a:pPr>
            <a:r>
              <a:rPr lang="en-US" sz="2000">
                <a:solidFill>
                  <a:srgbClr val="CCB400"/>
                </a:solidFill>
                <a:latin typeface="Courier New"/>
                <a:ea typeface="Courier New"/>
                <a:cs typeface="Courier New"/>
                <a:sym typeface="Courier New"/>
              </a:rPr>
              <a:t>printf(“%d plus %d is equal to %d", a, b, c);</a:t>
            </a:r>
            <a:endParaRPr sz="2000">
              <a:latin typeface="Courier New"/>
              <a:ea typeface="Courier New"/>
              <a:cs typeface="Courier New"/>
              <a:sym typeface="Courier New"/>
            </a:endParaRPr>
          </a:p>
        </p:txBody>
      </p:sp>
      <p:grpSp>
        <p:nvGrpSpPr>
          <p:cNvPr id="795" name="Google Shape;795;p120"/>
          <p:cNvGrpSpPr/>
          <p:nvPr/>
        </p:nvGrpSpPr>
        <p:grpSpPr>
          <a:xfrm>
            <a:off x="3276600" y="4419601"/>
            <a:ext cx="4953000" cy="1143000"/>
            <a:chOff x="1752599" y="4419600"/>
            <a:chExt cx="4953000" cy="1143000"/>
          </a:xfrm>
        </p:grpSpPr>
        <p:sp>
          <p:nvSpPr>
            <p:cNvPr id="796" name="Google Shape;796;p120"/>
            <p:cNvSpPr/>
            <p:nvPr/>
          </p:nvSpPr>
          <p:spPr>
            <a:xfrm>
              <a:off x="1752599" y="4419600"/>
              <a:ext cx="4953000" cy="142875"/>
            </a:xfrm>
            <a:custGeom>
              <a:avLst/>
              <a:gdLst/>
              <a:ahLst/>
              <a:cxnLst/>
              <a:rect l="l" t="t" r="r" b="b"/>
              <a:pathLst>
                <a:path w="4953000" h="142875" extrusionOk="0">
                  <a:moveTo>
                    <a:pt x="4953000" y="0"/>
                  </a:moveTo>
                  <a:lnTo>
                    <a:pt x="0" y="0"/>
                  </a:lnTo>
                  <a:lnTo>
                    <a:pt x="142875" y="142875"/>
                  </a:lnTo>
                  <a:lnTo>
                    <a:pt x="4810125" y="142875"/>
                  </a:lnTo>
                  <a:lnTo>
                    <a:pt x="4953000" y="0"/>
                  </a:lnTo>
                  <a:close/>
                </a:path>
              </a:pathLst>
            </a:custGeom>
            <a:solidFill>
              <a:srgbClr val="FFFFD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120"/>
            <p:cNvSpPr/>
            <p:nvPr/>
          </p:nvSpPr>
          <p:spPr>
            <a:xfrm>
              <a:off x="1752599" y="5419725"/>
              <a:ext cx="4953000" cy="142875"/>
            </a:xfrm>
            <a:custGeom>
              <a:avLst/>
              <a:gdLst/>
              <a:ahLst/>
              <a:cxnLst/>
              <a:rect l="l" t="t" r="r" b="b"/>
              <a:pathLst>
                <a:path w="4953000" h="142875" extrusionOk="0">
                  <a:moveTo>
                    <a:pt x="4810125" y="0"/>
                  </a:moveTo>
                  <a:lnTo>
                    <a:pt x="142875" y="0"/>
                  </a:lnTo>
                  <a:lnTo>
                    <a:pt x="0" y="142875"/>
                  </a:lnTo>
                  <a:lnTo>
                    <a:pt x="4953000" y="142875"/>
                  </a:lnTo>
                  <a:lnTo>
                    <a:pt x="4810125" y="0"/>
                  </a:lnTo>
                  <a:close/>
                </a:path>
              </a:pathLst>
            </a:custGeom>
            <a:solidFill>
              <a:srgbClr val="CDCDA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120"/>
            <p:cNvSpPr/>
            <p:nvPr/>
          </p:nvSpPr>
          <p:spPr>
            <a:xfrm>
              <a:off x="1752599" y="4419600"/>
              <a:ext cx="142875" cy="1143000"/>
            </a:xfrm>
            <a:custGeom>
              <a:avLst/>
              <a:gdLst/>
              <a:ahLst/>
              <a:cxnLst/>
              <a:rect l="l" t="t" r="r" b="b"/>
              <a:pathLst>
                <a:path w="142875" h="1143000" extrusionOk="0">
                  <a:moveTo>
                    <a:pt x="0" y="0"/>
                  </a:moveTo>
                  <a:lnTo>
                    <a:pt x="0" y="1143000"/>
                  </a:lnTo>
                  <a:lnTo>
                    <a:pt x="142875" y="1000125"/>
                  </a:lnTo>
                  <a:lnTo>
                    <a:pt x="142875" y="142875"/>
                  </a:lnTo>
                  <a:lnTo>
                    <a:pt x="0" y="0"/>
                  </a:lnTo>
                  <a:close/>
                </a:path>
              </a:pathLst>
            </a:custGeom>
            <a:solidFill>
              <a:srgbClr val="FFFFD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120"/>
            <p:cNvSpPr/>
            <p:nvPr/>
          </p:nvSpPr>
          <p:spPr>
            <a:xfrm>
              <a:off x="6562724" y="4419600"/>
              <a:ext cx="142875" cy="1143000"/>
            </a:xfrm>
            <a:custGeom>
              <a:avLst/>
              <a:gdLst/>
              <a:ahLst/>
              <a:cxnLst/>
              <a:rect l="l" t="t" r="r" b="b"/>
              <a:pathLst>
                <a:path w="142875" h="1143000" extrusionOk="0">
                  <a:moveTo>
                    <a:pt x="142875" y="0"/>
                  </a:moveTo>
                  <a:lnTo>
                    <a:pt x="0" y="142875"/>
                  </a:lnTo>
                  <a:lnTo>
                    <a:pt x="0" y="1000125"/>
                  </a:lnTo>
                  <a:lnTo>
                    <a:pt x="142875" y="1143000"/>
                  </a:lnTo>
                  <a:lnTo>
                    <a:pt x="142875" y="0"/>
                  </a:lnTo>
                  <a:close/>
                </a:path>
              </a:pathLst>
            </a:custGeom>
            <a:solidFill>
              <a:srgbClr val="99997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120"/>
            <p:cNvSpPr/>
            <p:nvPr/>
          </p:nvSpPr>
          <p:spPr>
            <a:xfrm>
              <a:off x="1752599" y="4419600"/>
              <a:ext cx="4953000" cy="1143000"/>
            </a:xfrm>
            <a:custGeom>
              <a:avLst/>
              <a:gdLst/>
              <a:ahLst/>
              <a:cxnLst/>
              <a:rect l="l" t="t" r="r" b="b"/>
              <a:pathLst>
                <a:path w="4953000" h="1143000" extrusionOk="0">
                  <a:moveTo>
                    <a:pt x="0" y="0"/>
                  </a:moveTo>
                  <a:lnTo>
                    <a:pt x="4953000" y="0"/>
                  </a:lnTo>
                  <a:lnTo>
                    <a:pt x="4953000" y="1143000"/>
                  </a:lnTo>
                  <a:lnTo>
                    <a:pt x="0" y="1143000"/>
                  </a:lnTo>
                  <a:lnTo>
                    <a:pt x="0" y="0"/>
                  </a:lnTo>
                  <a:close/>
                </a:path>
                <a:path w="4953000" h="1143000" extrusionOk="0">
                  <a:moveTo>
                    <a:pt x="0" y="0"/>
                  </a:moveTo>
                  <a:lnTo>
                    <a:pt x="142875" y="142875"/>
                  </a:lnTo>
                </a:path>
                <a:path w="4953000" h="1143000" extrusionOk="0">
                  <a:moveTo>
                    <a:pt x="0" y="1143000"/>
                  </a:moveTo>
                  <a:lnTo>
                    <a:pt x="142875" y="1000125"/>
                  </a:lnTo>
                </a:path>
                <a:path w="4953000" h="1143000" extrusionOk="0">
                  <a:moveTo>
                    <a:pt x="4953000" y="0"/>
                  </a:moveTo>
                  <a:lnTo>
                    <a:pt x="4810125" y="142875"/>
                  </a:lnTo>
                </a:path>
                <a:path w="4953000" h="1143000" extrusionOk="0">
                  <a:moveTo>
                    <a:pt x="4953000" y="1143000"/>
                  </a:moveTo>
                  <a:lnTo>
                    <a:pt x="4810125" y="1000125"/>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1" name="Google Shape;801;p120"/>
          <p:cNvSpPr txBox="1"/>
          <p:nvPr/>
        </p:nvSpPr>
        <p:spPr>
          <a:xfrm>
            <a:off x="3419475" y="4562476"/>
            <a:ext cx="4667250" cy="523861"/>
          </a:xfrm>
          <a:prstGeom prst="rect">
            <a:avLst/>
          </a:prstGeom>
          <a:solidFill>
            <a:srgbClr val="FFFFCC"/>
          </a:solidFill>
          <a:ln w="9525" cap="flat" cmpd="sng">
            <a:solidFill>
              <a:srgbClr val="000000"/>
            </a:solidFill>
            <a:prstDash val="solid"/>
            <a:round/>
            <a:headEnd type="none" w="sm" len="sm"/>
            <a:tailEnd type="none" w="sm" len="sm"/>
          </a:ln>
        </p:spPr>
        <p:txBody>
          <a:bodyPr spcFirstLastPara="1" wrap="square" lIns="0" tIns="213975" rIns="0" bIns="0" anchor="t" anchorCtr="0">
            <a:spAutoFit/>
          </a:bodyPr>
          <a:lstStyle/>
          <a:p>
            <a:pPr marL="253365" marR="0" lvl="0" indent="0" algn="l" rtl="0">
              <a:spcBef>
                <a:spcPts val="0"/>
              </a:spcBef>
              <a:spcAft>
                <a:spcPts val="0"/>
              </a:spcAft>
              <a:buNone/>
            </a:pPr>
            <a:r>
              <a:rPr lang="en-US" sz="2000" b="1">
                <a:solidFill>
                  <a:schemeClr val="dk1"/>
                </a:solidFill>
                <a:latin typeface="Trebuchet MS"/>
                <a:ea typeface="Trebuchet MS"/>
                <a:cs typeface="Trebuchet MS"/>
                <a:sym typeface="Trebuchet MS"/>
              </a:rPr>
              <a:t>1 plus 2 is equal to 3</a:t>
            </a:r>
            <a:endParaRPr sz="2000">
              <a:solidFill>
                <a:schemeClr val="dk1"/>
              </a:solidFill>
              <a:latin typeface="Trebuchet MS"/>
              <a:ea typeface="Trebuchet MS"/>
              <a:cs typeface="Trebuchet MS"/>
              <a:sym typeface="Trebuchet MS"/>
            </a:endParaRPr>
          </a:p>
        </p:txBody>
      </p:sp>
      <p:sp>
        <p:nvSpPr>
          <p:cNvPr id="802" name="Google Shape;802;p120"/>
          <p:cNvSpPr txBox="1"/>
          <p:nvPr/>
        </p:nvSpPr>
        <p:spPr>
          <a:xfrm>
            <a:off x="3278504" y="4065271"/>
            <a:ext cx="912494" cy="330835"/>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2000">
                <a:solidFill>
                  <a:schemeClr val="dk1"/>
                </a:solidFill>
                <a:latin typeface="Trebuchet MS"/>
                <a:ea typeface="Trebuchet MS"/>
                <a:cs typeface="Trebuchet MS"/>
                <a:sym typeface="Trebuchet MS"/>
              </a:rPr>
              <a:t>Output:</a:t>
            </a:r>
            <a:endParaRPr sz="2000">
              <a:solidFill>
                <a:schemeClr val="dk1"/>
              </a:solidFill>
              <a:latin typeface="Trebuchet MS"/>
              <a:ea typeface="Trebuchet MS"/>
              <a:cs typeface="Trebuchet MS"/>
              <a:sym typeface="Trebuchet MS"/>
            </a:endParaRPr>
          </a:p>
        </p:txBody>
      </p:sp>
      <p:sp>
        <p:nvSpPr>
          <p:cNvPr id="803" name="Google Shape;803;p120"/>
          <p:cNvSpPr/>
          <p:nvPr/>
        </p:nvSpPr>
        <p:spPr>
          <a:xfrm>
            <a:off x="3609722" y="3183000"/>
            <a:ext cx="5078095" cy="535940"/>
          </a:xfrm>
          <a:custGeom>
            <a:avLst/>
            <a:gdLst/>
            <a:ahLst/>
            <a:cxnLst/>
            <a:rect l="l" t="t" r="r" b="b"/>
            <a:pathLst>
              <a:path w="5078095" h="535939" extrusionOk="0">
                <a:moveTo>
                  <a:pt x="5077841" y="18161"/>
                </a:moveTo>
                <a:lnTo>
                  <a:pt x="4953254" y="46482"/>
                </a:lnTo>
                <a:lnTo>
                  <a:pt x="4977409" y="75946"/>
                </a:lnTo>
                <a:lnTo>
                  <a:pt x="4935855" y="109728"/>
                </a:lnTo>
                <a:lnTo>
                  <a:pt x="4892802" y="144272"/>
                </a:lnTo>
                <a:lnTo>
                  <a:pt x="4849749" y="178181"/>
                </a:lnTo>
                <a:lnTo>
                  <a:pt x="4806950" y="211201"/>
                </a:lnTo>
                <a:lnTo>
                  <a:pt x="4764278" y="243205"/>
                </a:lnTo>
                <a:lnTo>
                  <a:pt x="4721860" y="273939"/>
                </a:lnTo>
                <a:lnTo>
                  <a:pt x="4679569" y="303403"/>
                </a:lnTo>
                <a:lnTo>
                  <a:pt x="4637659" y="331343"/>
                </a:lnTo>
                <a:lnTo>
                  <a:pt x="4595876" y="357505"/>
                </a:lnTo>
                <a:lnTo>
                  <a:pt x="4554728" y="381889"/>
                </a:lnTo>
                <a:lnTo>
                  <a:pt x="4513453" y="404241"/>
                </a:lnTo>
                <a:lnTo>
                  <a:pt x="4472927" y="424307"/>
                </a:lnTo>
                <a:lnTo>
                  <a:pt x="4432681" y="442087"/>
                </a:lnTo>
                <a:lnTo>
                  <a:pt x="4393057" y="457327"/>
                </a:lnTo>
                <a:lnTo>
                  <a:pt x="4353306" y="469773"/>
                </a:lnTo>
                <a:lnTo>
                  <a:pt x="4313174" y="479806"/>
                </a:lnTo>
                <a:lnTo>
                  <a:pt x="4272661" y="487299"/>
                </a:lnTo>
                <a:lnTo>
                  <a:pt x="4231767" y="492887"/>
                </a:lnTo>
                <a:lnTo>
                  <a:pt x="4190619" y="496189"/>
                </a:lnTo>
                <a:lnTo>
                  <a:pt x="4149598" y="497840"/>
                </a:lnTo>
                <a:lnTo>
                  <a:pt x="4108958" y="497840"/>
                </a:lnTo>
                <a:lnTo>
                  <a:pt x="4068699" y="496316"/>
                </a:lnTo>
                <a:lnTo>
                  <a:pt x="4029075" y="493649"/>
                </a:lnTo>
                <a:lnTo>
                  <a:pt x="3990340" y="489966"/>
                </a:lnTo>
                <a:lnTo>
                  <a:pt x="3916172" y="480187"/>
                </a:lnTo>
                <a:lnTo>
                  <a:pt x="3847465" y="468503"/>
                </a:lnTo>
                <a:lnTo>
                  <a:pt x="3786251" y="456819"/>
                </a:lnTo>
                <a:lnTo>
                  <a:pt x="3733292" y="443230"/>
                </a:lnTo>
                <a:lnTo>
                  <a:pt x="3685540" y="425323"/>
                </a:lnTo>
                <a:lnTo>
                  <a:pt x="3658603" y="412343"/>
                </a:lnTo>
                <a:lnTo>
                  <a:pt x="3728847" y="392176"/>
                </a:lnTo>
                <a:lnTo>
                  <a:pt x="3815969" y="365645"/>
                </a:lnTo>
                <a:lnTo>
                  <a:pt x="3903599" y="337312"/>
                </a:lnTo>
                <a:lnTo>
                  <a:pt x="3991610" y="307721"/>
                </a:lnTo>
                <a:lnTo>
                  <a:pt x="4079875" y="276606"/>
                </a:lnTo>
                <a:lnTo>
                  <a:pt x="4168521" y="244348"/>
                </a:lnTo>
                <a:lnTo>
                  <a:pt x="4346448" y="177038"/>
                </a:lnTo>
                <a:lnTo>
                  <a:pt x="4597743" y="78181"/>
                </a:lnTo>
                <a:lnTo>
                  <a:pt x="4611878" y="113538"/>
                </a:lnTo>
                <a:lnTo>
                  <a:pt x="4681220" y="35687"/>
                </a:lnTo>
                <a:lnTo>
                  <a:pt x="4696841" y="18161"/>
                </a:lnTo>
                <a:lnTo>
                  <a:pt x="4569460" y="7366"/>
                </a:lnTo>
                <a:lnTo>
                  <a:pt x="4583595" y="42760"/>
                </a:lnTo>
                <a:lnTo>
                  <a:pt x="4244086" y="175387"/>
                </a:lnTo>
                <a:lnTo>
                  <a:pt x="4067302" y="240665"/>
                </a:lnTo>
                <a:lnTo>
                  <a:pt x="3979418" y="271526"/>
                </a:lnTo>
                <a:lnTo>
                  <a:pt x="3891915" y="301117"/>
                </a:lnTo>
                <a:lnTo>
                  <a:pt x="3804920" y="329184"/>
                </a:lnTo>
                <a:lnTo>
                  <a:pt x="3718433" y="355600"/>
                </a:lnTo>
                <a:lnTo>
                  <a:pt x="3632454" y="380111"/>
                </a:lnTo>
                <a:lnTo>
                  <a:pt x="3612565" y="385381"/>
                </a:lnTo>
                <a:lnTo>
                  <a:pt x="3604133" y="379869"/>
                </a:lnTo>
                <a:lnTo>
                  <a:pt x="3586353" y="367169"/>
                </a:lnTo>
                <a:lnTo>
                  <a:pt x="3569589" y="354330"/>
                </a:lnTo>
                <a:lnTo>
                  <a:pt x="3564280" y="349999"/>
                </a:lnTo>
                <a:lnTo>
                  <a:pt x="3564280" y="398145"/>
                </a:lnTo>
                <a:lnTo>
                  <a:pt x="3504565" y="413143"/>
                </a:lnTo>
                <a:lnTo>
                  <a:pt x="3462147" y="423037"/>
                </a:lnTo>
                <a:lnTo>
                  <a:pt x="3420110" y="432308"/>
                </a:lnTo>
                <a:lnTo>
                  <a:pt x="3378200" y="441071"/>
                </a:lnTo>
                <a:lnTo>
                  <a:pt x="3336544" y="449199"/>
                </a:lnTo>
                <a:lnTo>
                  <a:pt x="3295015" y="456565"/>
                </a:lnTo>
                <a:lnTo>
                  <a:pt x="3253359" y="463296"/>
                </a:lnTo>
                <a:lnTo>
                  <a:pt x="3211322" y="469265"/>
                </a:lnTo>
                <a:lnTo>
                  <a:pt x="3169158" y="474726"/>
                </a:lnTo>
                <a:lnTo>
                  <a:pt x="3126740" y="479552"/>
                </a:lnTo>
                <a:lnTo>
                  <a:pt x="3084195" y="483743"/>
                </a:lnTo>
                <a:lnTo>
                  <a:pt x="3041269" y="487172"/>
                </a:lnTo>
                <a:lnTo>
                  <a:pt x="2955544" y="492760"/>
                </a:lnTo>
                <a:lnTo>
                  <a:pt x="2869438" y="496189"/>
                </a:lnTo>
                <a:lnTo>
                  <a:pt x="2783840" y="497840"/>
                </a:lnTo>
                <a:lnTo>
                  <a:pt x="2698877" y="497840"/>
                </a:lnTo>
                <a:lnTo>
                  <a:pt x="2615057" y="496316"/>
                </a:lnTo>
                <a:lnTo>
                  <a:pt x="2532634" y="493522"/>
                </a:lnTo>
                <a:lnTo>
                  <a:pt x="2502903" y="492175"/>
                </a:lnTo>
                <a:lnTo>
                  <a:pt x="2590292" y="478536"/>
                </a:lnTo>
                <a:lnTo>
                  <a:pt x="2691892" y="460375"/>
                </a:lnTo>
                <a:lnTo>
                  <a:pt x="2794381" y="439801"/>
                </a:lnTo>
                <a:lnTo>
                  <a:pt x="2897505" y="417207"/>
                </a:lnTo>
                <a:lnTo>
                  <a:pt x="3001391" y="392430"/>
                </a:lnTo>
                <a:lnTo>
                  <a:pt x="3105785" y="365887"/>
                </a:lnTo>
                <a:lnTo>
                  <a:pt x="3210687" y="337693"/>
                </a:lnTo>
                <a:lnTo>
                  <a:pt x="3315970" y="307975"/>
                </a:lnTo>
                <a:lnTo>
                  <a:pt x="3433432" y="272935"/>
                </a:lnTo>
                <a:lnTo>
                  <a:pt x="3437509" y="279273"/>
                </a:lnTo>
                <a:lnTo>
                  <a:pt x="3471926" y="317754"/>
                </a:lnTo>
                <a:lnTo>
                  <a:pt x="3513201" y="356489"/>
                </a:lnTo>
                <a:lnTo>
                  <a:pt x="3545459" y="383806"/>
                </a:lnTo>
                <a:lnTo>
                  <a:pt x="3564280" y="398145"/>
                </a:lnTo>
                <a:lnTo>
                  <a:pt x="3564280" y="349999"/>
                </a:lnTo>
                <a:lnTo>
                  <a:pt x="3553714" y="341376"/>
                </a:lnTo>
                <a:lnTo>
                  <a:pt x="3538855" y="328422"/>
                </a:lnTo>
                <a:lnTo>
                  <a:pt x="3498723" y="290830"/>
                </a:lnTo>
                <a:lnTo>
                  <a:pt x="3471761" y="261493"/>
                </a:lnTo>
                <a:lnTo>
                  <a:pt x="3527933" y="244729"/>
                </a:lnTo>
                <a:lnTo>
                  <a:pt x="3741166" y="177419"/>
                </a:lnTo>
                <a:lnTo>
                  <a:pt x="4060990" y="72326"/>
                </a:lnTo>
                <a:lnTo>
                  <a:pt x="4073017" y="108458"/>
                </a:lnTo>
                <a:lnTo>
                  <a:pt x="4151477" y="30099"/>
                </a:lnTo>
                <a:lnTo>
                  <a:pt x="4163441" y="18161"/>
                </a:lnTo>
                <a:lnTo>
                  <a:pt x="4036949" y="0"/>
                </a:lnTo>
                <a:lnTo>
                  <a:pt x="4048950" y="36118"/>
                </a:lnTo>
                <a:lnTo>
                  <a:pt x="3729609" y="141097"/>
                </a:lnTo>
                <a:lnTo>
                  <a:pt x="3517011" y="208280"/>
                </a:lnTo>
                <a:lnTo>
                  <a:pt x="3452495" y="227520"/>
                </a:lnTo>
                <a:lnTo>
                  <a:pt x="3451860" y="226060"/>
                </a:lnTo>
                <a:lnTo>
                  <a:pt x="3440049" y="180721"/>
                </a:lnTo>
                <a:lnTo>
                  <a:pt x="3434969" y="137287"/>
                </a:lnTo>
                <a:lnTo>
                  <a:pt x="3434689" y="131826"/>
                </a:lnTo>
                <a:lnTo>
                  <a:pt x="3472434" y="130683"/>
                </a:lnTo>
                <a:lnTo>
                  <a:pt x="3462566" y="112395"/>
                </a:lnTo>
                <a:lnTo>
                  <a:pt x="3411728" y="18161"/>
                </a:lnTo>
                <a:lnTo>
                  <a:pt x="3358134" y="134112"/>
                </a:lnTo>
                <a:lnTo>
                  <a:pt x="3396538" y="132969"/>
                </a:lnTo>
                <a:lnTo>
                  <a:pt x="3396894" y="139446"/>
                </a:lnTo>
                <a:lnTo>
                  <a:pt x="3402330" y="185928"/>
                </a:lnTo>
                <a:lnTo>
                  <a:pt x="3411220" y="225171"/>
                </a:lnTo>
                <a:lnTo>
                  <a:pt x="3415766" y="238467"/>
                </a:lnTo>
                <a:lnTo>
                  <a:pt x="3305683" y="271272"/>
                </a:lnTo>
                <a:lnTo>
                  <a:pt x="3200781" y="300863"/>
                </a:lnTo>
                <a:lnTo>
                  <a:pt x="3096387" y="328930"/>
                </a:lnTo>
                <a:lnTo>
                  <a:pt x="2992628" y="355346"/>
                </a:lnTo>
                <a:lnTo>
                  <a:pt x="2889377" y="379984"/>
                </a:lnTo>
                <a:lnTo>
                  <a:pt x="2786888" y="402463"/>
                </a:lnTo>
                <a:lnTo>
                  <a:pt x="2685288" y="422910"/>
                </a:lnTo>
                <a:lnTo>
                  <a:pt x="2584450" y="440944"/>
                </a:lnTo>
                <a:lnTo>
                  <a:pt x="2484374" y="456438"/>
                </a:lnTo>
                <a:lnTo>
                  <a:pt x="2434336" y="463169"/>
                </a:lnTo>
                <a:lnTo>
                  <a:pt x="2383917" y="469265"/>
                </a:lnTo>
                <a:lnTo>
                  <a:pt x="2333244" y="474726"/>
                </a:lnTo>
                <a:lnTo>
                  <a:pt x="2289467" y="478866"/>
                </a:lnTo>
                <a:lnTo>
                  <a:pt x="2189861" y="471297"/>
                </a:lnTo>
                <a:lnTo>
                  <a:pt x="2028190" y="456438"/>
                </a:lnTo>
                <a:lnTo>
                  <a:pt x="1970659" y="450088"/>
                </a:lnTo>
                <a:lnTo>
                  <a:pt x="1915922" y="442468"/>
                </a:lnTo>
                <a:lnTo>
                  <a:pt x="1863979" y="433705"/>
                </a:lnTo>
                <a:lnTo>
                  <a:pt x="1814703" y="423926"/>
                </a:lnTo>
                <a:lnTo>
                  <a:pt x="1768094" y="413270"/>
                </a:lnTo>
                <a:lnTo>
                  <a:pt x="1724025" y="401828"/>
                </a:lnTo>
                <a:lnTo>
                  <a:pt x="1662303" y="383667"/>
                </a:lnTo>
                <a:lnTo>
                  <a:pt x="1605788" y="364490"/>
                </a:lnTo>
                <a:lnTo>
                  <a:pt x="1537589" y="338201"/>
                </a:lnTo>
                <a:lnTo>
                  <a:pt x="1476883" y="312039"/>
                </a:lnTo>
                <a:lnTo>
                  <a:pt x="1423162" y="287147"/>
                </a:lnTo>
                <a:lnTo>
                  <a:pt x="1387983" y="270129"/>
                </a:lnTo>
                <a:lnTo>
                  <a:pt x="1352677" y="248031"/>
                </a:lnTo>
                <a:lnTo>
                  <a:pt x="1324229" y="221107"/>
                </a:lnTo>
                <a:lnTo>
                  <a:pt x="1300861" y="178054"/>
                </a:lnTo>
                <a:lnTo>
                  <a:pt x="1290828" y="136271"/>
                </a:lnTo>
                <a:lnTo>
                  <a:pt x="1290281" y="130937"/>
                </a:lnTo>
                <a:lnTo>
                  <a:pt x="1327531" y="128524"/>
                </a:lnTo>
                <a:lnTo>
                  <a:pt x="1317447" y="111252"/>
                </a:lnTo>
                <a:lnTo>
                  <a:pt x="1263142" y="18161"/>
                </a:lnTo>
                <a:lnTo>
                  <a:pt x="1213472" y="135890"/>
                </a:lnTo>
                <a:lnTo>
                  <a:pt x="1252245" y="133388"/>
                </a:lnTo>
                <a:lnTo>
                  <a:pt x="1252982" y="140208"/>
                </a:lnTo>
                <a:lnTo>
                  <a:pt x="1264323" y="188722"/>
                </a:lnTo>
                <a:lnTo>
                  <a:pt x="1283335" y="229362"/>
                </a:lnTo>
                <a:lnTo>
                  <a:pt x="1313053" y="264541"/>
                </a:lnTo>
                <a:lnTo>
                  <a:pt x="1347851" y="290830"/>
                </a:lnTo>
                <a:lnTo>
                  <a:pt x="1381887" y="309499"/>
                </a:lnTo>
                <a:lnTo>
                  <a:pt x="1433068" y="333883"/>
                </a:lnTo>
                <a:lnTo>
                  <a:pt x="1490853" y="359930"/>
                </a:lnTo>
                <a:lnTo>
                  <a:pt x="1556512" y="386715"/>
                </a:lnTo>
                <a:lnTo>
                  <a:pt x="1592453" y="400177"/>
                </a:lnTo>
                <a:lnTo>
                  <a:pt x="1630553" y="413385"/>
                </a:lnTo>
                <a:lnTo>
                  <a:pt x="1671066" y="426212"/>
                </a:lnTo>
                <a:lnTo>
                  <a:pt x="1713611" y="438531"/>
                </a:lnTo>
                <a:lnTo>
                  <a:pt x="1758696" y="450215"/>
                </a:lnTo>
                <a:lnTo>
                  <a:pt x="1806448" y="461137"/>
                </a:lnTo>
                <a:lnTo>
                  <a:pt x="1856740" y="471170"/>
                </a:lnTo>
                <a:lnTo>
                  <a:pt x="1909826" y="480060"/>
                </a:lnTo>
                <a:lnTo>
                  <a:pt x="1965579" y="487807"/>
                </a:lnTo>
                <a:lnTo>
                  <a:pt x="2026856" y="494423"/>
                </a:lnTo>
                <a:lnTo>
                  <a:pt x="1973453" y="496189"/>
                </a:lnTo>
                <a:lnTo>
                  <a:pt x="1870710" y="497840"/>
                </a:lnTo>
                <a:lnTo>
                  <a:pt x="1768729" y="497840"/>
                </a:lnTo>
                <a:lnTo>
                  <a:pt x="1668145" y="496316"/>
                </a:lnTo>
                <a:lnTo>
                  <a:pt x="1520698" y="491871"/>
                </a:lnTo>
                <a:lnTo>
                  <a:pt x="1287780" y="479933"/>
                </a:lnTo>
                <a:lnTo>
                  <a:pt x="964311" y="456438"/>
                </a:lnTo>
                <a:lnTo>
                  <a:pt x="895096" y="450088"/>
                </a:lnTo>
                <a:lnTo>
                  <a:pt x="797687" y="438150"/>
                </a:lnTo>
                <a:lnTo>
                  <a:pt x="707771" y="423799"/>
                </a:lnTo>
                <a:lnTo>
                  <a:pt x="651764" y="413143"/>
                </a:lnTo>
                <a:lnTo>
                  <a:pt x="598678" y="401701"/>
                </a:lnTo>
                <a:lnTo>
                  <a:pt x="548513" y="389636"/>
                </a:lnTo>
                <a:lnTo>
                  <a:pt x="501142" y="377063"/>
                </a:lnTo>
                <a:lnTo>
                  <a:pt x="456311" y="364109"/>
                </a:lnTo>
                <a:lnTo>
                  <a:pt x="414147" y="350901"/>
                </a:lnTo>
                <a:lnTo>
                  <a:pt x="374269" y="337693"/>
                </a:lnTo>
                <a:lnTo>
                  <a:pt x="301625" y="311531"/>
                </a:lnTo>
                <a:lnTo>
                  <a:pt x="237109" y="286639"/>
                </a:lnTo>
                <a:lnTo>
                  <a:pt x="194691" y="269494"/>
                </a:lnTo>
                <a:lnTo>
                  <a:pt x="151765" y="247015"/>
                </a:lnTo>
                <a:lnTo>
                  <a:pt x="116840" y="219329"/>
                </a:lnTo>
                <a:lnTo>
                  <a:pt x="94234" y="187706"/>
                </a:lnTo>
                <a:lnTo>
                  <a:pt x="77597" y="135890"/>
                </a:lnTo>
                <a:lnTo>
                  <a:pt x="76923" y="130619"/>
                </a:lnTo>
                <a:lnTo>
                  <a:pt x="113919" y="127762"/>
                </a:lnTo>
                <a:lnTo>
                  <a:pt x="103695" y="110744"/>
                </a:lnTo>
                <a:lnTo>
                  <a:pt x="48133" y="18161"/>
                </a:lnTo>
                <a:lnTo>
                  <a:pt x="0" y="136525"/>
                </a:lnTo>
                <a:lnTo>
                  <a:pt x="38836" y="133540"/>
                </a:lnTo>
                <a:lnTo>
                  <a:pt x="39751" y="140716"/>
                </a:lnTo>
                <a:lnTo>
                  <a:pt x="53467" y="189611"/>
                </a:lnTo>
                <a:lnTo>
                  <a:pt x="76454" y="230759"/>
                </a:lnTo>
                <a:lnTo>
                  <a:pt x="103378" y="258953"/>
                </a:lnTo>
                <a:lnTo>
                  <a:pt x="141478" y="285242"/>
                </a:lnTo>
                <a:lnTo>
                  <a:pt x="178816" y="304038"/>
                </a:lnTo>
                <a:lnTo>
                  <a:pt x="223012" y="321945"/>
                </a:lnTo>
                <a:lnTo>
                  <a:pt x="288036" y="347091"/>
                </a:lnTo>
                <a:lnTo>
                  <a:pt x="342519" y="367030"/>
                </a:lnTo>
                <a:lnTo>
                  <a:pt x="381889" y="380492"/>
                </a:lnTo>
                <a:lnTo>
                  <a:pt x="445262" y="400570"/>
                </a:lnTo>
                <a:lnTo>
                  <a:pt x="514477" y="420116"/>
                </a:lnTo>
                <a:lnTo>
                  <a:pt x="589915" y="438785"/>
                </a:lnTo>
                <a:lnTo>
                  <a:pt x="643763" y="450342"/>
                </a:lnTo>
                <a:lnTo>
                  <a:pt x="700786" y="461264"/>
                </a:lnTo>
                <a:lnTo>
                  <a:pt x="792099" y="475869"/>
                </a:lnTo>
                <a:lnTo>
                  <a:pt x="890778" y="487934"/>
                </a:lnTo>
                <a:lnTo>
                  <a:pt x="1035177" y="500253"/>
                </a:lnTo>
                <a:lnTo>
                  <a:pt x="1285367" y="518033"/>
                </a:lnTo>
                <a:lnTo>
                  <a:pt x="1519047" y="529971"/>
                </a:lnTo>
                <a:lnTo>
                  <a:pt x="1667129" y="534416"/>
                </a:lnTo>
                <a:lnTo>
                  <a:pt x="1768221" y="535940"/>
                </a:lnTo>
                <a:lnTo>
                  <a:pt x="1870710" y="535940"/>
                </a:lnTo>
                <a:lnTo>
                  <a:pt x="1974088" y="534289"/>
                </a:lnTo>
                <a:lnTo>
                  <a:pt x="2077847" y="530860"/>
                </a:lnTo>
                <a:lnTo>
                  <a:pt x="2181733" y="525272"/>
                </a:lnTo>
                <a:lnTo>
                  <a:pt x="2233676" y="521716"/>
                </a:lnTo>
                <a:lnTo>
                  <a:pt x="2285365" y="517525"/>
                </a:lnTo>
                <a:lnTo>
                  <a:pt x="2287092" y="517359"/>
                </a:lnTo>
                <a:lnTo>
                  <a:pt x="2295017" y="518033"/>
                </a:lnTo>
                <a:lnTo>
                  <a:pt x="2449830" y="527939"/>
                </a:lnTo>
                <a:lnTo>
                  <a:pt x="2530983" y="531622"/>
                </a:lnTo>
                <a:lnTo>
                  <a:pt x="2613787" y="534416"/>
                </a:lnTo>
                <a:lnTo>
                  <a:pt x="2698242" y="535940"/>
                </a:lnTo>
                <a:lnTo>
                  <a:pt x="2783840" y="535940"/>
                </a:lnTo>
                <a:lnTo>
                  <a:pt x="2870200" y="534289"/>
                </a:lnTo>
                <a:lnTo>
                  <a:pt x="2956941" y="530860"/>
                </a:lnTo>
                <a:lnTo>
                  <a:pt x="3043809" y="525272"/>
                </a:lnTo>
                <a:lnTo>
                  <a:pt x="3087243" y="521716"/>
                </a:lnTo>
                <a:lnTo>
                  <a:pt x="3130423" y="517525"/>
                </a:lnTo>
                <a:lnTo>
                  <a:pt x="3173476" y="512572"/>
                </a:lnTo>
                <a:lnTo>
                  <a:pt x="3216275" y="507111"/>
                </a:lnTo>
                <a:lnTo>
                  <a:pt x="3258820" y="501015"/>
                </a:lnTo>
                <a:lnTo>
                  <a:pt x="3278340" y="497840"/>
                </a:lnTo>
                <a:lnTo>
                  <a:pt x="3300984" y="494157"/>
                </a:lnTo>
                <a:lnTo>
                  <a:pt x="3343148" y="486664"/>
                </a:lnTo>
                <a:lnTo>
                  <a:pt x="3385439" y="478409"/>
                </a:lnTo>
                <a:lnTo>
                  <a:pt x="3427857" y="469646"/>
                </a:lnTo>
                <a:lnTo>
                  <a:pt x="3470402" y="460248"/>
                </a:lnTo>
                <a:lnTo>
                  <a:pt x="3513201" y="450342"/>
                </a:lnTo>
                <a:lnTo>
                  <a:pt x="3556127" y="439674"/>
                </a:lnTo>
                <a:lnTo>
                  <a:pt x="3606266" y="426504"/>
                </a:lnTo>
                <a:lnTo>
                  <a:pt x="3623183" y="436626"/>
                </a:lnTo>
                <a:lnTo>
                  <a:pt x="3669284" y="459740"/>
                </a:lnTo>
                <a:lnTo>
                  <a:pt x="3720719" y="479298"/>
                </a:lnTo>
                <a:lnTo>
                  <a:pt x="3777869" y="493903"/>
                </a:lnTo>
                <a:lnTo>
                  <a:pt x="3840480" y="505968"/>
                </a:lnTo>
                <a:lnTo>
                  <a:pt x="3910076" y="517779"/>
                </a:lnTo>
                <a:lnTo>
                  <a:pt x="3985768" y="527812"/>
                </a:lnTo>
                <a:lnTo>
                  <a:pt x="4025519" y="531622"/>
                </a:lnTo>
                <a:lnTo>
                  <a:pt x="4066159" y="534416"/>
                </a:lnTo>
                <a:lnTo>
                  <a:pt x="4107561" y="535940"/>
                </a:lnTo>
                <a:lnTo>
                  <a:pt x="4149598" y="535940"/>
                </a:lnTo>
                <a:lnTo>
                  <a:pt x="4192143" y="534289"/>
                </a:lnTo>
                <a:lnTo>
                  <a:pt x="4234815" y="530860"/>
                </a:lnTo>
                <a:lnTo>
                  <a:pt x="4277741" y="525145"/>
                </a:lnTo>
                <a:lnTo>
                  <a:pt x="4320667" y="517144"/>
                </a:lnTo>
                <a:lnTo>
                  <a:pt x="4363085" y="506603"/>
                </a:lnTo>
                <a:lnTo>
                  <a:pt x="4391774" y="497840"/>
                </a:lnTo>
                <a:lnTo>
                  <a:pt x="4405122" y="493395"/>
                </a:lnTo>
                <a:lnTo>
                  <a:pt x="4446905" y="477393"/>
                </a:lnTo>
                <a:lnTo>
                  <a:pt x="4488675" y="458978"/>
                </a:lnTo>
                <a:lnTo>
                  <a:pt x="4530852" y="438150"/>
                </a:lnTo>
                <a:lnTo>
                  <a:pt x="4572889" y="415290"/>
                </a:lnTo>
                <a:lnTo>
                  <a:pt x="4615307" y="390271"/>
                </a:lnTo>
                <a:lnTo>
                  <a:pt x="4657852" y="363601"/>
                </a:lnTo>
                <a:lnTo>
                  <a:pt x="4700778" y="335153"/>
                </a:lnTo>
                <a:lnTo>
                  <a:pt x="4743577" y="305308"/>
                </a:lnTo>
                <a:lnTo>
                  <a:pt x="4786630" y="274066"/>
                </a:lnTo>
                <a:lnTo>
                  <a:pt x="4829810" y="241681"/>
                </a:lnTo>
                <a:lnTo>
                  <a:pt x="4873117" y="208280"/>
                </a:lnTo>
                <a:lnTo>
                  <a:pt x="4916424" y="174244"/>
                </a:lnTo>
                <a:lnTo>
                  <a:pt x="4959731" y="139446"/>
                </a:lnTo>
                <a:lnTo>
                  <a:pt x="5001539" y="105346"/>
                </a:lnTo>
                <a:lnTo>
                  <a:pt x="5025771" y="134874"/>
                </a:lnTo>
                <a:lnTo>
                  <a:pt x="5057432" y="63881"/>
                </a:lnTo>
                <a:lnTo>
                  <a:pt x="5077841" y="18161"/>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761" t="16625" r="36405" b="14398"/>
          <a:stretch/>
        </p:blipFill>
        <p:spPr>
          <a:xfrm>
            <a:off x="1155545" y="140676"/>
            <a:ext cx="9515804" cy="6275509"/>
          </a:xfrm>
          <a:prstGeom prst="rect">
            <a:avLst/>
          </a:prstGeom>
        </p:spPr>
      </p:pic>
    </p:spTree>
    <p:extLst>
      <p:ext uri="{BB962C8B-B14F-4D97-AF65-F5344CB8AC3E}">
        <p14:creationId xmlns:p14="http://schemas.microsoft.com/office/powerpoint/2010/main" val="30303383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847" t="11966" r="34545" b="7936"/>
          <a:stretch/>
        </p:blipFill>
        <p:spPr>
          <a:xfrm>
            <a:off x="803873" y="190917"/>
            <a:ext cx="8641578" cy="6423933"/>
          </a:xfrm>
          <a:prstGeom prst="rect">
            <a:avLst/>
          </a:prstGeom>
        </p:spPr>
      </p:pic>
    </p:spTree>
    <p:extLst>
      <p:ext uri="{BB962C8B-B14F-4D97-AF65-F5344CB8AC3E}">
        <p14:creationId xmlns:p14="http://schemas.microsoft.com/office/powerpoint/2010/main" val="24292540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1"/>
          <p:cNvSpPr txBox="1"/>
          <p:nvPr/>
        </p:nvSpPr>
        <p:spPr>
          <a:xfrm>
            <a:off x="2209800" y="1600201"/>
            <a:ext cx="7772400" cy="2432717"/>
          </a:xfrm>
          <a:prstGeom prst="rect">
            <a:avLst/>
          </a:prstGeom>
          <a:solidFill>
            <a:srgbClr val="FFFFFF"/>
          </a:solidFill>
          <a:ln>
            <a:noFill/>
          </a:ln>
        </p:spPr>
        <p:txBody>
          <a:bodyPr spcFirstLastPara="1" wrap="square" lIns="0" tIns="36825" rIns="0" bIns="0" anchor="t" anchorCtr="0">
            <a:spAutoFit/>
          </a:bodyPr>
          <a:lstStyle/>
          <a:p>
            <a:pPr marL="365760" marR="0" lvl="0" indent="-274955" algn="l" rtl="0">
              <a:spcBef>
                <a:spcPts val="0"/>
              </a:spcBef>
              <a:spcAft>
                <a:spcPts val="0"/>
              </a:spcAft>
              <a:buClr>
                <a:srgbClr val="D16248"/>
              </a:buClr>
              <a:buSzPts val="2050"/>
              <a:buFont typeface="Arial"/>
              <a:buChar char=""/>
            </a:pPr>
            <a:r>
              <a:rPr lang="en-US" sz="2400">
                <a:solidFill>
                  <a:schemeClr val="dk1"/>
                </a:solidFill>
                <a:latin typeface="Trebuchet MS"/>
                <a:ea typeface="Trebuchet MS"/>
                <a:cs typeface="Trebuchet MS"/>
                <a:sym typeface="Trebuchet MS"/>
              </a:rPr>
              <a:t>Format specifiers:</a:t>
            </a:r>
            <a:endParaRPr sz="2400">
              <a:solidFill>
                <a:schemeClr val="dk1"/>
              </a:solidFill>
              <a:latin typeface="Trebuchet MS"/>
              <a:ea typeface="Trebuchet MS"/>
              <a:cs typeface="Trebuchet MS"/>
              <a:sym typeface="Trebuchet MS"/>
            </a:endParaRPr>
          </a:p>
          <a:p>
            <a:pPr marL="731520" marR="0" lvl="1" indent="-366394" algn="l" rtl="0">
              <a:spcBef>
                <a:spcPts val="195"/>
              </a:spcBef>
              <a:spcAft>
                <a:spcPts val="0"/>
              </a:spcAft>
              <a:buClr>
                <a:srgbClr val="CCB400"/>
              </a:buClr>
              <a:buSzPts val="1650"/>
              <a:buFont typeface="Noto Sans Symbols"/>
              <a:buChar char="⚪"/>
            </a:pPr>
            <a:r>
              <a:rPr lang="en-US" sz="2400" b="1" i="0" u="none" strike="noStrike" cap="none">
                <a:solidFill>
                  <a:srgbClr val="CCB400"/>
                </a:solidFill>
                <a:latin typeface="Courier New"/>
                <a:ea typeface="Courier New"/>
                <a:cs typeface="Courier New"/>
                <a:sym typeface="Courier New"/>
              </a:rPr>
              <a:t>%c	</a:t>
            </a:r>
            <a:r>
              <a:rPr lang="en-US" sz="2400" b="0" i="0" u="none" strike="noStrike" cap="none">
                <a:solidFill>
                  <a:srgbClr val="636B85"/>
                </a:solidFill>
                <a:latin typeface="Trebuchet MS"/>
                <a:ea typeface="Trebuchet MS"/>
                <a:cs typeface="Trebuchet MS"/>
                <a:sym typeface="Trebuchet MS"/>
              </a:rPr>
              <a:t>for single characters</a:t>
            </a:r>
            <a:endParaRPr sz="2400" b="0" i="0" u="none" strike="noStrike" cap="none">
              <a:solidFill>
                <a:schemeClr val="dk1"/>
              </a:solidFill>
              <a:latin typeface="Trebuchet MS"/>
              <a:ea typeface="Trebuchet MS"/>
              <a:cs typeface="Trebuchet MS"/>
              <a:sym typeface="Trebuchet MS"/>
            </a:endParaRPr>
          </a:p>
          <a:p>
            <a:pPr marL="731520" marR="0" lvl="1" indent="-366394" algn="l" rtl="0">
              <a:spcBef>
                <a:spcPts val="285"/>
              </a:spcBef>
              <a:spcAft>
                <a:spcPts val="0"/>
              </a:spcAft>
              <a:buClr>
                <a:srgbClr val="CCB400"/>
              </a:buClr>
              <a:buSzPts val="1650"/>
              <a:buFont typeface="Noto Sans Symbols"/>
              <a:buChar char="⚪"/>
            </a:pPr>
            <a:r>
              <a:rPr lang="en-US" sz="2400" b="1" i="0" u="none" strike="noStrike" cap="none">
                <a:solidFill>
                  <a:srgbClr val="CCB400"/>
                </a:solidFill>
                <a:latin typeface="Courier New"/>
                <a:ea typeface="Courier New"/>
                <a:cs typeface="Courier New"/>
                <a:sym typeface="Courier New"/>
              </a:rPr>
              <a:t>%d	</a:t>
            </a:r>
            <a:r>
              <a:rPr lang="en-US" sz="2400" b="0" i="0" u="none" strike="noStrike" cap="none">
                <a:solidFill>
                  <a:srgbClr val="636B85"/>
                </a:solidFill>
                <a:latin typeface="Trebuchet MS"/>
                <a:ea typeface="Trebuchet MS"/>
                <a:cs typeface="Trebuchet MS"/>
                <a:sym typeface="Trebuchet MS"/>
              </a:rPr>
              <a:t>for integers</a:t>
            </a:r>
            <a:endParaRPr sz="2400" b="0" i="0" u="none" strike="noStrike" cap="none">
              <a:solidFill>
                <a:schemeClr val="dk1"/>
              </a:solidFill>
              <a:latin typeface="Trebuchet MS"/>
              <a:ea typeface="Trebuchet MS"/>
              <a:cs typeface="Trebuchet MS"/>
              <a:sym typeface="Trebuchet MS"/>
            </a:endParaRPr>
          </a:p>
          <a:p>
            <a:pPr marL="731520" marR="0" lvl="1" indent="-366394" algn="l" rtl="0">
              <a:spcBef>
                <a:spcPts val="290"/>
              </a:spcBef>
              <a:spcAft>
                <a:spcPts val="0"/>
              </a:spcAft>
              <a:buClr>
                <a:srgbClr val="CCB400"/>
              </a:buClr>
              <a:buSzPts val="1650"/>
              <a:buFont typeface="Noto Sans Symbols"/>
              <a:buChar char="⚪"/>
            </a:pPr>
            <a:r>
              <a:rPr lang="en-US" sz="2400" b="1" i="0" u="none" strike="noStrike" cap="none">
                <a:solidFill>
                  <a:srgbClr val="CCB400"/>
                </a:solidFill>
                <a:latin typeface="Courier New"/>
                <a:ea typeface="Courier New"/>
                <a:cs typeface="Courier New"/>
                <a:sym typeface="Courier New"/>
              </a:rPr>
              <a:t>%f	</a:t>
            </a:r>
            <a:r>
              <a:rPr lang="en-US" sz="2400" b="0" i="0" u="none" strike="noStrike" cap="none">
                <a:solidFill>
                  <a:srgbClr val="636B85"/>
                </a:solidFill>
                <a:latin typeface="Trebuchet MS"/>
                <a:ea typeface="Trebuchet MS"/>
                <a:cs typeface="Trebuchet MS"/>
                <a:sym typeface="Trebuchet MS"/>
              </a:rPr>
              <a:t>for float/double (fractions):	1234.56</a:t>
            </a:r>
            <a:endParaRPr sz="2400" b="0" i="0" u="none" strike="noStrike" cap="none">
              <a:solidFill>
                <a:schemeClr val="dk1"/>
              </a:solidFill>
              <a:latin typeface="Trebuchet MS"/>
              <a:ea typeface="Trebuchet MS"/>
              <a:cs typeface="Trebuchet MS"/>
              <a:sym typeface="Trebuchet MS"/>
            </a:endParaRPr>
          </a:p>
          <a:p>
            <a:pPr marL="731520" marR="0" lvl="1" indent="-366394" algn="l" rtl="0">
              <a:spcBef>
                <a:spcPts val="290"/>
              </a:spcBef>
              <a:spcAft>
                <a:spcPts val="0"/>
              </a:spcAft>
              <a:buClr>
                <a:srgbClr val="CCB400"/>
              </a:buClr>
              <a:buSzPts val="1650"/>
              <a:buFont typeface="Noto Sans Symbols"/>
              <a:buChar char="⚪"/>
            </a:pPr>
            <a:r>
              <a:rPr lang="en-US" sz="2400" b="1" i="0" u="none" strike="noStrike" cap="none">
                <a:solidFill>
                  <a:srgbClr val="CCB400"/>
                </a:solidFill>
                <a:latin typeface="Courier New"/>
                <a:ea typeface="Courier New"/>
                <a:cs typeface="Courier New"/>
                <a:sym typeface="Courier New"/>
              </a:rPr>
              <a:t>%g	</a:t>
            </a:r>
            <a:r>
              <a:rPr lang="en-US" sz="2400" b="0" i="0" u="none" strike="noStrike" cap="none">
                <a:solidFill>
                  <a:srgbClr val="636B85"/>
                </a:solidFill>
                <a:latin typeface="Trebuchet MS"/>
                <a:ea typeface="Trebuchet MS"/>
                <a:cs typeface="Trebuchet MS"/>
                <a:sym typeface="Trebuchet MS"/>
              </a:rPr>
              <a:t>for float/double (scientific):	1.23456E+3</a:t>
            </a:r>
            <a:endParaRPr sz="2400" b="0" i="0" u="none" strike="noStrike" cap="none">
              <a:solidFill>
                <a:schemeClr val="dk1"/>
              </a:solidFill>
              <a:latin typeface="Trebuchet MS"/>
              <a:ea typeface="Trebuchet MS"/>
              <a:cs typeface="Trebuchet MS"/>
              <a:sym typeface="Trebuchet MS"/>
            </a:endParaRPr>
          </a:p>
          <a:p>
            <a:pPr marL="731520" marR="0" lvl="1" indent="-366394" algn="l" rtl="0">
              <a:spcBef>
                <a:spcPts val="285"/>
              </a:spcBef>
              <a:spcAft>
                <a:spcPts val="0"/>
              </a:spcAft>
              <a:buClr>
                <a:srgbClr val="CCB400"/>
              </a:buClr>
              <a:buSzPts val="1650"/>
              <a:buFont typeface="Noto Sans Symbols"/>
              <a:buChar char="⚪"/>
            </a:pPr>
            <a:r>
              <a:rPr lang="en-US" sz="2400" b="1" i="0" u="none" strike="noStrike" cap="none">
                <a:solidFill>
                  <a:srgbClr val="CCB400"/>
                </a:solidFill>
                <a:latin typeface="Courier New"/>
                <a:ea typeface="Courier New"/>
                <a:cs typeface="Courier New"/>
                <a:sym typeface="Courier New"/>
              </a:rPr>
              <a:t>%s	</a:t>
            </a:r>
            <a:r>
              <a:rPr lang="en-US" sz="2400" b="0" i="0" u="none" strike="noStrike" cap="none">
                <a:solidFill>
                  <a:srgbClr val="636B85"/>
                </a:solidFill>
                <a:latin typeface="Trebuchet MS"/>
                <a:ea typeface="Trebuchet MS"/>
                <a:cs typeface="Trebuchet MS"/>
                <a:sym typeface="Trebuchet MS"/>
              </a:rPr>
              <a:t>for phrases or ‘strings’</a:t>
            </a:r>
            <a:endParaRPr sz="2400" b="0" i="0" u="none" strike="noStrike" cap="none">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22"/>
          <p:cNvSpPr txBox="1"/>
          <p:nvPr/>
        </p:nvSpPr>
        <p:spPr>
          <a:xfrm>
            <a:off x="2714427" y="2816075"/>
            <a:ext cx="2002789" cy="79883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700" b="1">
                <a:solidFill>
                  <a:schemeClr val="dk1"/>
                </a:solidFill>
                <a:latin typeface="Trebuchet MS"/>
                <a:ea typeface="Trebuchet MS"/>
                <a:cs typeface="Trebuchet MS"/>
                <a:sym typeface="Trebuchet MS"/>
              </a:rPr>
              <a:t>Output:</a:t>
            </a:r>
            <a:endParaRPr sz="1700">
              <a:solidFill>
                <a:schemeClr val="dk1"/>
              </a:solidFill>
              <a:latin typeface="Trebuchet MS"/>
              <a:ea typeface="Trebuchet MS"/>
              <a:cs typeface="Trebuchet MS"/>
              <a:sym typeface="Trebuchet MS"/>
            </a:endParaRPr>
          </a:p>
          <a:p>
            <a:pPr marL="0" marR="0" lvl="0" indent="0" algn="l" rtl="0">
              <a:spcBef>
                <a:spcPts val="30"/>
              </a:spcBef>
              <a:spcAft>
                <a:spcPts val="0"/>
              </a:spcAft>
              <a:buNone/>
            </a:pPr>
            <a:endParaRPr sz="1700">
              <a:solidFill>
                <a:schemeClr val="dk1"/>
              </a:solidFill>
              <a:latin typeface="Trebuchet MS"/>
              <a:ea typeface="Trebuchet MS"/>
              <a:cs typeface="Trebuchet MS"/>
              <a:sym typeface="Trebuchet MS"/>
            </a:endParaRPr>
          </a:p>
          <a:p>
            <a:pPr marL="566420" marR="0" lvl="0" indent="0" algn="l" rtl="0">
              <a:spcBef>
                <a:spcPts val="0"/>
              </a:spcBef>
              <a:spcAft>
                <a:spcPts val="0"/>
              </a:spcAft>
              <a:buNone/>
            </a:pPr>
            <a:r>
              <a:rPr lang="en-US" sz="1700" b="1">
                <a:solidFill>
                  <a:schemeClr val="dk1"/>
                </a:solidFill>
                <a:latin typeface="Trebuchet MS"/>
                <a:ea typeface="Trebuchet MS"/>
                <a:cs typeface="Trebuchet MS"/>
                <a:sym typeface="Trebuchet MS"/>
              </a:rPr>
              <a:t>A	65	41	101</a:t>
            </a:r>
            <a:endParaRPr sz="1700">
              <a:solidFill>
                <a:schemeClr val="dk1"/>
              </a:solidFill>
              <a:latin typeface="Trebuchet MS"/>
              <a:ea typeface="Trebuchet MS"/>
              <a:cs typeface="Trebuchet MS"/>
              <a:sym typeface="Trebuchet MS"/>
            </a:endParaRPr>
          </a:p>
        </p:txBody>
      </p:sp>
      <p:sp>
        <p:nvSpPr>
          <p:cNvPr id="814" name="Google Shape;814;p122"/>
          <p:cNvSpPr txBox="1"/>
          <p:nvPr/>
        </p:nvSpPr>
        <p:spPr>
          <a:xfrm>
            <a:off x="2714426" y="1829560"/>
            <a:ext cx="1830070" cy="725805"/>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700" b="1">
                <a:solidFill>
                  <a:schemeClr val="dk1"/>
                </a:solidFill>
                <a:latin typeface="Trebuchet MS"/>
                <a:ea typeface="Trebuchet MS"/>
                <a:cs typeface="Trebuchet MS"/>
                <a:sym typeface="Trebuchet MS"/>
              </a:rPr>
              <a:t>Example:</a:t>
            </a:r>
            <a:endParaRPr sz="1700">
              <a:solidFill>
                <a:schemeClr val="dk1"/>
              </a:solidFill>
              <a:latin typeface="Trebuchet MS"/>
              <a:ea typeface="Trebuchet MS"/>
              <a:cs typeface="Trebuchet MS"/>
              <a:sym typeface="Trebuchet MS"/>
            </a:endParaRPr>
          </a:p>
          <a:p>
            <a:pPr marL="566420" marR="5080" lvl="0" indent="0" algn="l" rtl="0">
              <a:lnSpc>
                <a:spcPct val="117241"/>
              </a:lnSpc>
              <a:spcBef>
                <a:spcPts val="110"/>
              </a:spcBef>
              <a:spcAft>
                <a:spcPts val="0"/>
              </a:spcAft>
              <a:buNone/>
            </a:pPr>
            <a:r>
              <a:rPr lang="en-US" sz="1450" b="1">
                <a:solidFill>
                  <a:schemeClr val="dk1"/>
                </a:solidFill>
                <a:latin typeface="Courier New"/>
                <a:ea typeface="Courier New"/>
                <a:cs typeface="Courier New"/>
                <a:sym typeface="Courier New"/>
              </a:rPr>
              <a:t>char a='A';  printf("%c</a:t>
            </a:r>
            <a:endParaRPr sz="1450">
              <a:solidFill>
                <a:schemeClr val="dk1"/>
              </a:solidFill>
              <a:latin typeface="Courier New"/>
              <a:ea typeface="Courier New"/>
              <a:cs typeface="Courier New"/>
              <a:sym typeface="Courier New"/>
            </a:endParaRPr>
          </a:p>
        </p:txBody>
      </p:sp>
      <p:sp>
        <p:nvSpPr>
          <p:cNvPr id="815" name="Google Shape;815;p122"/>
          <p:cNvSpPr txBox="1"/>
          <p:nvPr/>
        </p:nvSpPr>
        <p:spPr>
          <a:xfrm>
            <a:off x="4607717" y="2302522"/>
            <a:ext cx="2906395" cy="241092"/>
          </a:xfrm>
          <a:prstGeom prst="rect">
            <a:avLst/>
          </a:prstGeom>
          <a:noFill/>
          <a:ln>
            <a:noFill/>
          </a:ln>
        </p:spPr>
        <p:txBody>
          <a:bodyPr spcFirstLastPara="1" wrap="square" lIns="0" tIns="17775" rIns="0" bIns="0" anchor="t" anchorCtr="0">
            <a:spAutoFit/>
          </a:bodyPr>
          <a:lstStyle/>
          <a:p>
            <a:pPr marL="12700" marR="0" lvl="0" indent="0" algn="l" rtl="0">
              <a:spcBef>
                <a:spcPts val="0"/>
              </a:spcBef>
              <a:spcAft>
                <a:spcPts val="0"/>
              </a:spcAft>
              <a:buNone/>
            </a:pPr>
            <a:r>
              <a:rPr lang="en-US" sz="1450" b="1">
                <a:solidFill>
                  <a:schemeClr val="dk1"/>
                </a:solidFill>
                <a:latin typeface="Courier New"/>
                <a:ea typeface="Courier New"/>
                <a:cs typeface="Courier New"/>
                <a:sym typeface="Courier New"/>
              </a:rPr>
              <a:t>%d	%x	%0", a, a, a, a);</a:t>
            </a:r>
            <a:endParaRPr sz="145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23"/>
          <p:cNvSpPr txBox="1"/>
          <p:nvPr/>
        </p:nvSpPr>
        <p:spPr>
          <a:xfrm>
            <a:off x="2706335" y="1447813"/>
            <a:ext cx="4130040" cy="997585"/>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a:solidFill>
                  <a:schemeClr val="dk1"/>
                </a:solidFill>
                <a:latin typeface="Trebuchet MS"/>
                <a:ea typeface="Trebuchet MS"/>
                <a:cs typeface="Trebuchet MS"/>
                <a:sym typeface="Trebuchet MS"/>
              </a:rPr>
              <a:t>Format specifier can be used with </a:t>
            </a:r>
            <a:r>
              <a:rPr lang="en-US" sz="1600" b="1">
                <a:solidFill>
                  <a:schemeClr val="dk1"/>
                </a:solidFill>
                <a:latin typeface="Trebuchet MS"/>
                <a:ea typeface="Trebuchet MS"/>
                <a:cs typeface="Trebuchet MS"/>
                <a:sym typeface="Trebuchet MS"/>
              </a:rPr>
              <a:t>modifiers</a:t>
            </a:r>
            <a:endParaRPr sz="1600">
              <a:solidFill>
                <a:schemeClr val="dk1"/>
              </a:solidFill>
              <a:latin typeface="Trebuchet MS"/>
              <a:ea typeface="Trebuchet MS"/>
              <a:cs typeface="Trebuchet MS"/>
              <a:sym typeface="Trebuchet MS"/>
            </a:endParaRPr>
          </a:p>
          <a:p>
            <a:pPr marL="0" marR="0" lvl="0" indent="0" algn="l" rtl="0">
              <a:spcBef>
                <a:spcPts val="40"/>
              </a:spcBef>
              <a:spcAft>
                <a:spcPts val="0"/>
              </a:spcAft>
              <a:buNone/>
            </a:pPr>
            <a:endParaRPr sz="1600">
              <a:solidFill>
                <a:schemeClr val="dk1"/>
              </a:solidFill>
              <a:latin typeface="Trebuchet MS"/>
              <a:ea typeface="Trebuchet MS"/>
              <a:cs typeface="Trebuchet MS"/>
              <a:sym typeface="Trebuchet MS"/>
            </a:endParaRPr>
          </a:p>
          <a:p>
            <a:pPr marL="12700" marR="0" lvl="0" indent="0" algn="l" rtl="0">
              <a:lnSpc>
                <a:spcPct val="119625"/>
              </a:lnSpc>
              <a:spcBef>
                <a:spcPts val="0"/>
              </a:spcBef>
              <a:spcAft>
                <a:spcPts val="0"/>
              </a:spcAft>
              <a:buNone/>
            </a:pPr>
            <a:r>
              <a:rPr lang="en-US" sz="1600">
                <a:solidFill>
                  <a:schemeClr val="dk1"/>
                </a:solidFill>
                <a:latin typeface="Trebuchet MS"/>
                <a:ea typeface="Trebuchet MS"/>
                <a:cs typeface="Trebuchet MS"/>
                <a:sym typeface="Trebuchet MS"/>
              </a:rPr>
              <a:t>Example :</a:t>
            </a:r>
            <a:endParaRPr sz="1600">
              <a:solidFill>
                <a:schemeClr val="dk1"/>
              </a:solidFill>
              <a:latin typeface="Trebuchet MS"/>
              <a:ea typeface="Trebuchet MS"/>
              <a:cs typeface="Trebuchet MS"/>
              <a:sym typeface="Trebuchet MS"/>
            </a:endParaRPr>
          </a:p>
          <a:p>
            <a:pPr marL="1568450" marR="0" lvl="0" indent="0" algn="l" rtl="0">
              <a:lnSpc>
                <a:spcPct val="119625"/>
              </a:lnSpc>
              <a:spcBef>
                <a:spcPts val="0"/>
              </a:spcBef>
              <a:spcAft>
                <a:spcPts val="0"/>
              </a:spcAft>
              <a:buNone/>
            </a:pPr>
            <a:r>
              <a:rPr lang="en-US" sz="1600" b="1">
                <a:solidFill>
                  <a:schemeClr val="dk1"/>
                </a:solidFill>
                <a:latin typeface="Trebuchet MS"/>
                <a:ea typeface="Trebuchet MS"/>
                <a:cs typeface="Trebuchet MS"/>
                <a:sym typeface="Trebuchet MS"/>
              </a:rPr>
              <a:t>%-6d,	%5d,	%6.2f</a:t>
            </a:r>
            <a:endParaRPr sz="1600">
              <a:solidFill>
                <a:schemeClr val="dk1"/>
              </a:solidFill>
              <a:latin typeface="Trebuchet MS"/>
              <a:ea typeface="Trebuchet MS"/>
              <a:cs typeface="Trebuchet MS"/>
              <a:sym typeface="Trebuchet MS"/>
            </a:endParaRPr>
          </a:p>
        </p:txBody>
      </p:sp>
      <p:sp>
        <p:nvSpPr>
          <p:cNvPr id="821" name="Google Shape;821;p123"/>
          <p:cNvSpPr/>
          <p:nvPr/>
        </p:nvSpPr>
        <p:spPr>
          <a:xfrm>
            <a:off x="2463847" y="1511453"/>
            <a:ext cx="178496" cy="16575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123"/>
          <p:cNvSpPr txBox="1"/>
          <p:nvPr/>
        </p:nvSpPr>
        <p:spPr>
          <a:xfrm>
            <a:off x="2986984" y="3144665"/>
            <a:ext cx="792480"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a:solidFill>
                  <a:schemeClr val="dk1"/>
                </a:solidFill>
                <a:latin typeface="Trebuchet MS"/>
                <a:ea typeface="Trebuchet MS"/>
                <a:cs typeface="Trebuchet MS"/>
                <a:sym typeface="Trebuchet MS"/>
              </a:rPr>
              <a:t>Modifier</a:t>
            </a:r>
            <a:endParaRPr sz="1600">
              <a:solidFill>
                <a:schemeClr val="dk1"/>
              </a:solidFill>
              <a:latin typeface="Trebuchet MS"/>
              <a:ea typeface="Trebuchet MS"/>
              <a:cs typeface="Trebuchet MS"/>
              <a:sym typeface="Trebuchet MS"/>
            </a:endParaRPr>
          </a:p>
        </p:txBody>
      </p:sp>
      <p:sp>
        <p:nvSpPr>
          <p:cNvPr id="823" name="Google Shape;823;p123"/>
          <p:cNvSpPr txBox="1"/>
          <p:nvPr/>
        </p:nvSpPr>
        <p:spPr>
          <a:xfrm>
            <a:off x="3114583" y="3731502"/>
            <a:ext cx="484505"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b="1" i="1">
                <a:solidFill>
                  <a:schemeClr val="dk1"/>
                </a:solidFill>
                <a:latin typeface="Trebuchet MS"/>
                <a:ea typeface="Trebuchet MS"/>
                <a:cs typeface="Trebuchet MS"/>
                <a:sym typeface="Trebuchet MS"/>
              </a:rPr>
              <a:t>digit</a:t>
            </a:r>
            <a:endParaRPr sz="1600">
              <a:solidFill>
                <a:schemeClr val="dk1"/>
              </a:solidFill>
              <a:latin typeface="Trebuchet MS"/>
              <a:ea typeface="Trebuchet MS"/>
              <a:cs typeface="Trebuchet MS"/>
              <a:sym typeface="Trebuchet MS"/>
            </a:endParaRPr>
          </a:p>
        </p:txBody>
      </p:sp>
      <p:sp>
        <p:nvSpPr>
          <p:cNvPr id="824" name="Google Shape;824;p123"/>
          <p:cNvSpPr txBox="1"/>
          <p:nvPr/>
        </p:nvSpPr>
        <p:spPr>
          <a:xfrm>
            <a:off x="5295687" y="3119088"/>
            <a:ext cx="1067435"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a:solidFill>
                  <a:schemeClr val="dk1"/>
                </a:solidFill>
                <a:latin typeface="Trebuchet MS"/>
                <a:ea typeface="Trebuchet MS"/>
                <a:cs typeface="Trebuchet MS"/>
                <a:sym typeface="Trebuchet MS"/>
              </a:rPr>
              <a:t>Description</a:t>
            </a:r>
            <a:endParaRPr sz="1600">
              <a:solidFill>
                <a:schemeClr val="dk1"/>
              </a:solidFill>
              <a:latin typeface="Trebuchet MS"/>
              <a:ea typeface="Trebuchet MS"/>
              <a:cs typeface="Trebuchet MS"/>
              <a:sym typeface="Trebuchet MS"/>
            </a:endParaRPr>
          </a:p>
        </p:txBody>
      </p:sp>
      <p:sp>
        <p:nvSpPr>
          <p:cNvPr id="825" name="Google Shape;825;p123"/>
          <p:cNvSpPr/>
          <p:nvPr/>
        </p:nvSpPr>
        <p:spPr>
          <a:xfrm>
            <a:off x="2534186" y="3125438"/>
            <a:ext cx="5944235" cy="3495675"/>
          </a:xfrm>
          <a:custGeom>
            <a:avLst/>
            <a:gdLst/>
            <a:ahLst/>
            <a:cxnLst/>
            <a:rect l="l" t="t" r="r" b="b"/>
            <a:pathLst>
              <a:path w="5944234" h="3495675" extrusionOk="0">
                <a:moveTo>
                  <a:pt x="0" y="395295"/>
                </a:moveTo>
                <a:lnTo>
                  <a:pt x="5943969" y="395295"/>
                </a:lnTo>
              </a:path>
              <a:path w="5944234" h="3495675" extrusionOk="0">
                <a:moveTo>
                  <a:pt x="1747440" y="0"/>
                </a:moveTo>
                <a:lnTo>
                  <a:pt x="1747440" y="3495463"/>
                </a:lnTo>
              </a:path>
            </a:pathLst>
          </a:custGeom>
          <a:noFill/>
          <a:ln w="127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123"/>
          <p:cNvSpPr txBox="1"/>
          <p:nvPr/>
        </p:nvSpPr>
        <p:spPr>
          <a:xfrm>
            <a:off x="4517715" y="3731502"/>
            <a:ext cx="3733800"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a:solidFill>
                  <a:schemeClr val="dk1"/>
                </a:solidFill>
                <a:latin typeface="Trebuchet MS"/>
                <a:ea typeface="Trebuchet MS"/>
                <a:cs typeface="Trebuchet MS"/>
                <a:sym typeface="Trebuchet MS"/>
              </a:rPr>
              <a:t>Allocate minimum width (in characters).</a:t>
            </a:r>
            <a:endParaRPr sz="1600">
              <a:solidFill>
                <a:schemeClr val="dk1"/>
              </a:solidFill>
              <a:latin typeface="Trebuchet MS"/>
              <a:ea typeface="Trebuchet MS"/>
              <a:cs typeface="Trebuchet MS"/>
              <a:sym typeface="Trebuchet MS"/>
            </a:endParaRPr>
          </a:p>
        </p:txBody>
      </p:sp>
      <p:sp>
        <p:nvSpPr>
          <p:cNvPr id="827" name="Google Shape;827;p123"/>
          <p:cNvSpPr txBox="1"/>
          <p:nvPr/>
        </p:nvSpPr>
        <p:spPr>
          <a:xfrm>
            <a:off x="3076403" y="4815942"/>
            <a:ext cx="560705"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b="1" i="1">
                <a:solidFill>
                  <a:schemeClr val="dk1"/>
                </a:solidFill>
                <a:latin typeface="Trebuchet MS"/>
                <a:ea typeface="Trebuchet MS"/>
                <a:cs typeface="Trebuchet MS"/>
                <a:sym typeface="Trebuchet MS"/>
              </a:rPr>
              <a:t>.digit</a:t>
            </a:r>
            <a:endParaRPr sz="1600">
              <a:solidFill>
                <a:schemeClr val="dk1"/>
              </a:solidFill>
              <a:latin typeface="Trebuchet MS"/>
              <a:ea typeface="Trebuchet MS"/>
              <a:cs typeface="Trebuchet MS"/>
              <a:sym typeface="Trebuchet MS"/>
            </a:endParaRPr>
          </a:p>
        </p:txBody>
      </p:sp>
      <p:sp>
        <p:nvSpPr>
          <p:cNvPr id="828" name="Google Shape;828;p123"/>
          <p:cNvSpPr txBox="1"/>
          <p:nvPr/>
        </p:nvSpPr>
        <p:spPr>
          <a:xfrm>
            <a:off x="4517716" y="4815942"/>
            <a:ext cx="2390775"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a:solidFill>
                  <a:schemeClr val="dk1"/>
                </a:solidFill>
                <a:latin typeface="Trebuchet MS"/>
                <a:ea typeface="Trebuchet MS"/>
                <a:cs typeface="Trebuchet MS"/>
                <a:sym typeface="Trebuchet MS"/>
              </a:rPr>
              <a:t>Number of floating-points</a:t>
            </a:r>
            <a:endParaRPr sz="1600">
              <a:solidFill>
                <a:schemeClr val="dk1"/>
              </a:solidFill>
              <a:latin typeface="Trebuchet MS"/>
              <a:ea typeface="Trebuchet MS"/>
              <a:cs typeface="Trebuchet MS"/>
              <a:sym typeface="Trebuchet MS"/>
            </a:endParaRPr>
          </a:p>
        </p:txBody>
      </p:sp>
      <p:sp>
        <p:nvSpPr>
          <p:cNvPr id="829" name="Google Shape;829;p123"/>
          <p:cNvSpPr txBox="1"/>
          <p:nvPr/>
        </p:nvSpPr>
        <p:spPr>
          <a:xfrm>
            <a:off x="3293073" y="5441058"/>
            <a:ext cx="100330"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b="1" i="1">
                <a:solidFill>
                  <a:schemeClr val="dk1"/>
                </a:solidFill>
                <a:latin typeface="Trebuchet MS"/>
                <a:ea typeface="Trebuchet MS"/>
                <a:cs typeface="Trebuchet MS"/>
                <a:sym typeface="Trebuchet MS"/>
              </a:rPr>
              <a:t>-</a:t>
            </a:r>
            <a:endParaRPr sz="1600">
              <a:solidFill>
                <a:schemeClr val="dk1"/>
              </a:solidFill>
              <a:latin typeface="Trebuchet MS"/>
              <a:ea typeface="Trebuchet MS"/>
              <a:cs typeface="Trebuchet MS"/>
              <a:sym typeface="Trebuchet MS"/>
            </a:endParaRPr>
          </a:p>
        </p:txBody>
      </p:sp>
      <p:sp>
        <p:nvSpPr>
          <p:cNvPr id="830" name="Google Shape;830;p123"/>
          <p:cNvSpPr txBox="1"/>
          <p:nvPr/>
        </p:nvSpPr>
        <p:spPr>
          <a:xfrm>
            <a:off x="4517716" y="5441058"/>
            <a:ext cx="1184275"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a:solidFill>
                  <a:schemeClr val="dk1"/>
                </a:solidFill>
                <a:latin typeface="Trebuchet MS"/>
                <a:ea typeface="Trebuchet MS"/>
                <a:cs typeface="Trebuchet MS"/>
                <a:sym typeface="Trebuchet MS"/>
              </a:rPr>
              <a:t>left justified</a:t>
            </a:r>
            <a:endParaRPr sz="1600">
              <a:solidFill>
                <a:schemeClr val="dk1"/>
              </a:solidFill>
              <a:latin typeface="Trebuchet MS"/>
              <a:ea typeface="Trebuchet MS"/>
              <a:cs typeface="Trebuchet MS"/>
              <a:sym typeface="Trebuchet MS"/>
            </a:endParaRPr>
          </a:p>
        </p:txBody>
      </p:sp>
      <p:sp>
        <p:nvSpPr>
          <p:cNvPr id="831" name="Google Shape;831;p123"/>
          <p:cNvSpPr txBox="1"/>
          <p:nvPr/>
        </p:nvSpPr>
        <p:spPr>
          <a:xfrm>
            <a:off x="3305801" y="6066174"/>
            <a:ext cx="90805"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b="1" i="1">
                <a:solidFill>
                  <a:schemeClr val="dk1"/>
                </a:solidFill>
                <a:latin typeface="Trebuchet MS"/>
                <a:ea typeface="Trebuchet MS"/>
                <a:cs typeface="Trebuchet MS"/>
                <a:sym typeface="Trebuchet MS"/>
              </a:rPr>
              <a:t>l</a:t>
            </a:r>
            <a:endParaRPr sz="1600">
              <a:solidFill>
                <a:schemeClr val="dk1"/>
              </a:solidFill>
              <a:latin typeface="Trebuchet MS"/>
              <a:ea typeface="Trebuchet MS"/>
              <a:cs typeface="Trebuchet MS"/>
              <a:sym typeface="Trebuchet MS"/>
            </a:endParaRPr>
          </a:p>
        </p:txBody>
      </p:sp>
      <p:sp>
        <p:nvSpPr>
          <p:cNvPr id="832" name="Google Shape;832;p123"/>
          <p:cNvSpPr txBox="1"/>
          <p:nvPr/>
        </p:nvSpPr>
        <p:spPr>
          <a:xfrm>
            <a:off x="4517715" y="6066174"/>
            <a:ext cx="2983230" cy="259686"/>
          </a:xfrm>
          <a:prstGeom prst="rect">
            <a:avLst/>
          </a:prstGeom>
          <a:noFill/>
          <a:ln>
            <a:noFill/>
          </a:ln>
        </p:spPr>
        <p:txBody>
          <a:bodyPr spcFirstLastPara="1" wrap="square" lIns="0" tIns="13325" rIns="0" bIns="0" anchor="t" anchorCtr="0">
            <a:spAutoFit/>
          </a:bodyPr>
          <a:lstStyle/>
          <a:p>
            <a:pPr marL="12700" marR="0" lvl="0" indent="0" algn="l" rtl="0">
              <a:spcBef>
                <a:spcPts val="0"/>
              </a:spcBef>
              <a:spcAft>
                <a:spcPts val="0"/>
              </a:spcAft>
              <a:buNone/>
            </a:pPr>
            <a:r>
              <a:rPr lang="en-US" sz="1600">
                <a:solidFill>
                  <a:schemeClr val="dk1"/>
                </a:solidFill>
                <a:latin typeface="Trebuchet MS"/>
                <a:ea typeface="Trebuchet MS"/>
                <a:cs typeface="Trebuchet MS"/>
                <a:sym typeface="Trebuchet MS"/>
              </a:rPr>
              <a:t>Print the data as </a:t>
            </a:r>
            <a:r>
              <a:rPr lang="en-US" sz="1600" i="1">
                <a:solidFill>
                  <a:schemeClr val="dk1"/>
                </a:solidFill>
                <a:latin typeface="Trebuchet MS"/>
                <a:ea typeface="Trebuchet MS"/>
                <a:cs typeface="Trebuchet MS"/>
                <a:sym typeface="Trebuchet MS"/>
              </a:rPr>
              <a:t>a </a:t>
            </a:r>
            <a:r>
              <a:rPr lang="en-US" sz="1600">
                <a:solidFill>
                  <a:schemeClr val="dk1"/>
                </a:solidFill>
                <a:latin typeface="Trebuchet MS"/>
                <a:ea typeface="Trebuchet MS"/>
                <a:cs typeface="Trebuchet MS"/>
                <a:sym typeface="Trebuchet MS"/>
              </a:rPr>
              <a:t>long integer</a:t>
            </a:r>
            <a:r>
              <a:rPr lang="en-US" sz="1600" i="1">
                <a:solidFill>
                  <a:schemeClr val="dk1"/>
                </a:solidFill>
                <a:latin typeface="Trebuchet MS"/>
                <a:ea typeface="Trebuchet MS"/>
                <a:cs typeface="Trebuchet MS"/>
                <a:sym typeface="Trebuchet MS"/>
              </a:rPr>
              <a:t>.</a:t>
            </a:r>
            <a:endParaRPr sz="16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24"/>
          <p:cNvSpPr/>
          <p:nvPr/>
        </p:nvSpPr>
        <p:spPr>
          <a:xfrm>
            <a:off x="1828800" y="381000"/>
            <a:ext cx="8229600" cy="838200"/>
          </a:xfrm>
          <a:custGeom>
            <a:avLst/>
            <a:gdLst/>
            <a:ahLst/>
            <a:cxnLst/>
            <a:rect l="l" t="t" r="r" b="b"/>
            <a:pathLst>
              <a:path w="8229600" h="838200" extrusionOk="0">
                <a:moveTo>
                  <a:pt x="8229600" y="0"/>
                </a:moveTo>
                <a:lnTo>
                  <a:pt x="0" y="0"/>
                </a:lnTo>
                <a:lnTo>
                  <a:pt x="0" y="838200"/>
                </a:lnTo>
                <a:lnTo>
                  <a:pt x="8229600" y="838200"/>
                </a:lnTo>
                <a:lnTo>
                  <a:pt x="822960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8" name="Google Shape;838;p124"/>
          <p:cNvSpPr txBox="1"/>
          <p:nvPr/>
        </p:nvSpPr>
        <p:spPr>
          <a:xfrm>
            <a:off x="2857247" y="514858"/>
            <a:ext cx="1497965" cy="39116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2400" b="1">
                <a:solidFill>
                  <a:schemeClr val="dk1"/>
                </a:solidFill>
                <a:latin typeface="Trebuchet MS"/>
                <a:ea typeface="Trebuchet MS"/>
                <a:cs typeface="Trebuchet MS"/>
                <a:sym typeface="Trebuchet MS"/>
              </a:rPr>
              <a:t>Statement</a:t>
            </a:r>
            <a:endParaRPr sz="2400">
              <a:solidFill>
                <a:schemeClr val="dk1"/>
              </a:solidFill>
              <a:latin typeface="Trebuchet MS"/>
              <a:ea typeface="Trebuchet MS"/>
              <a:cs typeface="Trebuchet MS"/>
              <a:sym typeface="Trebuchet MS"/>
            </a:endParaRPr>
          </a:p>
        </p:txBody>
      </p:sp>
      <p:sp>
        <p:nvSpPr>
          <p:cNvPr id="839" name="Google Shape;839;p124"/>
          <p:cNvSpPr txBox="1">
            <a:spLocks noGrp="1"/>
          </p:cNvSpPr>
          <p:nvPr>
            <p:ph type="title"/>
          </p:nvPr>
        </p:nvSpPr>
        <p:spPr>
          <a:xfrm>
            <a:off x="6885814" y="514858"/>
            <a:ext cx="1019175" cy="39116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chemeClr val="dk1"/>
              </a:buClr>
              <a:buSzPts val="2400"/>
              <a:buFont typeface="Calibri"/>
              <a:buNone/>
            </a:pPr>
            <a:r>
              <a:rPr lang="en-US" sz="2400"/>
              <a:t>Output</a:t>
            </a:r>
            <a:endParaRPr sz="2400"/>
          </a:p>
        </p:txBody>
      </p:sp>
      <p:graphicFrame>
        <p:nvGraphicFramePr>
          <p:cNvPr id="840" name="Google Shape;840;p124"/>
          <p:cNvGraphicFramePr/>
          <p:nvPr/>
        </p:nvGraphicFramePr>
        <p:xfrm>
          <a:off x="2193291" y="1768280"/>
          <a:ext cx="6273175" cy="3606300"/>
        </p:xfrm>
        <a:graphic>
          <a:graphicData uri="http://schemas.openxmlformats.org/drawingml/2006/table">
            <a:tbl>
              <a:tblPr firstRow="1" bandRow="1">
                <a:noFill/>
                <a:tableStyleId>{3FCAFD56-3B25-48B0-842F-B654356867AA}</a:tableStyleId>
              </a:tblPr>
              <a:tblGrid>
                <a:gridCol w="2425700"/>
                <a:gridCol w="1802775"/>
                <a:gridCol w="648975"/>
                <a:gridCol w="478150"/>
                <a:gridCol w="917575"/>
              </a:tblGrid>
              <a:tr h="358275">
                <a:tc gridSpan="2">
                  <a:txBody>
                    <a:bodyPr/>
                    <a:lstStyle/>
                    <a:p>
                      <a:pPr marL="31750" marR="0" lvl="0" indent="0" algn="l" rtl="0">
                        <a:lnSpc>
                          <a:spcPct val="103333"/>
                        </a:lnSpc>
                        <a:spcBef>
                          <a:spcPts val="0"/>
                        </a:spcBef>
                        <a:spcAft>
                          <a:spcPts val="0"/>
                        </a:spcAft>
                        <a:buNone/>
                      </a:pPr>
                      <a:r>
                        <a:rPr lang="en-US" sz="1800" b="1">
                          <a:latin typeface="Courier New"/>
                          <a:ea typeface="Courier New"/>
                          <a:cs typeface="Courier New"/>
                          <a:sym typeface="Courier New"/>
                        </a:rPr>
                        <a:t>printf("|%d|", 987);</a:t>
                      </a:r>
                      <a:endParaRPr sz="1800">
                        <a:latin typeface="Courier New"/>
                        <a:ea typeface="Courier New"/>
                        <a:cs typeface="Courier New"/>
                        <a:sym typeface="Courier New"/>
                      </a:endParaRPr>
                    </a:p>
                  </a:txBody>
                  <a:tcPr marL="0" marR="0" marT="0" marB="0">
                    <a:solidFill>
                      <a:srgbClr val="C5D1D6"/>
                    </a:solidFill>
                  </a:tcPr>
                </a:tc>
                <a:tc hMerge="1">
                  <a:txBody>
                    <a:bodyPr/>
                    <a:lstStyle/>
                    <a:p>
                      <a:endParaRPr lang="en-US"/>
                    </a:p>
                  </a:txBody>
                  <a:tcPr/>
                </a:tc>
                <a:tc gridSpan="2">
                  <a:txBody>
                    <a:bodyPr/>
                    <a:lstStyle/>
                    <a:p>
                      <a:pPr marL="375285" marR="0" lvl="0" indent="0" algn="l" rtl="0">
                        <a:lnSpc>
                          <a:spcPct val="103333"/>
                        </a:lnSpc>
                        <a:spcBef>
                          <a:spcPts val="0"/>
                        </a:spcBef>
                        <a:spcAft>
                          <a:spcPts val="0"/>
                        </a:spcAft>
                        <a:buNone/>
                      </a:pPr>
                      <a:r>
                        <a:rPr lang="en-US" sz="1800" b="1">
                          <a:latin typeface="Courier New"/>
                          <a:ea typeface="Courier New"/>
                          <a:cs typeface="Courier New"/>
                          <a:sym typeface="Courier New"/>
                        </a:rPr>
                        <a:t>|987|</a:t>
                      </a:r>
                      <a:endParaRPr sz="1800">
                        <a:latin typeface="Courier New"/>
                        <a:ea typeface="Courier New"/>
                        <a:cs typeface="Courier New"/>
                        <a:sym typeface="Courier New"/>
                      </a:endParaRPr>
                    </a:p>
                  </a:txBody>
                  <a:tcPr marL="0" marR="0" marT="0" marB="0">
                    <a:solidFill>
                      <a:srgbClr val="C5D1D6"/>
                    </a:solidFill>
                  </a:tcPr>
                </a:tc>
                <a:tc hMerge="1">
                  <a:txBody>
                    <a:bodyPr/>
                    <a:lstStyle/>
                    <a:p>
                      <a:endParaRPr lang="en-US"/>
                    </a:p>
                  </a:txBody>
                  <a:tcPr/>
                </a:tc>
                <a:tc rowSpan="2">
                  <a:txBody>
                    <a:bodyPr/>
                    <a:lstStyle/>
                    <a:p>
                      <a:pPr marL="0" marR="0" lvl="0" indent="0" algn="l" rtl="0">
                        <a:lnSpc>
                          <a:spcPct val="100000"/>
                        </a:lnSpc>
                        <a:spcBef>
                          <a:spcPts val="0"/>
                        </a:spcBef>
                        <a:spcAft>
                          <a:spcPts val="0"/>
                        </a:spcAft>
                        <a:buNone/>
                      </a:pPr>
                      <a:endParaRPr sz="1700">
                        <a:latin typeface="Times New Roman"/>
                        <a:ea typeface="Times New Roman"/>
                        <a:cs typeface="Times New Roman"/>
                        <a:sym typeface="Times New Roman"/>
                      </a:endParaRPr>
                    </a:p>
                  </a:txBody>
                  <a:tcPr marL="0" marR="0" marT="0" marB="0">
                    <a:solidFill>
                      <a:srgbClr val="C5D1D6"/>
                    </a:solidFill>
                  </a:tcPr>
                </a:tc>
              </a:tr>
              <a:tr h="457400">
                <a:tc gridSpan="2">
                  <a:txBody>
                    <a:bodyPr/>
                    <a:lstStyle/>
                    <a:p>
                      <a:pPr marL="31750"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printf("|%2d|", 987);</a:t>
                      </a:r>
                      <a:endParaRPr sz="1800">
                        <a:latin typeface="Courier New"/>
                        <a:ea typeface="Courier New"/>
                        <a:cs typeface="Courier New"/>
                        <a:sym typeface="Courier New"/>
                      </a:endParaRPr>
                    </a:p>
                  </a:txBody>
                  <a:tcPr marL="0" marR="0" marT="60950" marB="0">
                    <a:solidFill>
                      <a:srgbClr val="C5D1D6"/>
                    </a:solidFill>
                  </a:tcPr>
                </a:tc>
                <a:tc hMerge="1">
                  <a:txBody>
                    <a:bodyPr/>
                    <a:lstStyle/>
                    <a:p>
                      <a:endParaRPr lang="en-US"/>
                    </a:p>
                  </a:txBody>
                  <a:tcPr/>
                </a:tc>
                <a:tc gridSpan="2">
                  <a:txBody>
                    <a:bodyPr/>
                    <a:lstStyle/>
                    <a:p>
                      <a:pPr marL="375285"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|987|</a:t>
                      </a:r>
                      <a:endParaRPr sz="1800">
                        <a:latin typeface="Courier New"/>
                        <a:ea typeface="Courier New"/>
                        <a:cs typeface="Courier New"/>
                        <a:sym typeface="Courier New"/>
                      </a:endParaRPr>
                    </a:p>
                  </a:txBody>
                  <a:tcPr marL="0" marR="0" marT="60950" marB="0">
                    <a:solidFill>
                      <a:srgbClr val="C5D1D6"/>
                    </a:solidFill>
                  </a:tcPr>
                </a:tc>
                <a:tc hMerge="1">
                  <a:txBody>
                    <a:bodyPr/>
                    <a:lstStyle/>
                    <a:p>
                      <a:endParaRPr lang="en-US"/>
                    </a:p>
                  </a:txBody>
                  <a:tcPr/>
                </a:tc>
                <a:tc vMerge="1">
                  <a:txBody>
                    <a:bodyPr/>
                    <a:lstStyle/>
                    <a:p>
                      <a:endParaRPr lang="en-US"/>
                    </a:p>
                  </a:txBody>
                  <a:tcPr/>
                </a:tc>
              </a:tr>
              <a:tr h="495300">
                <a:tc gridSpan="2">
                  <a:txBody>
                    <a:bodyPr/>
                    <a:lstStyle/>
                    <a:p>
                      <a:pPr marL="31750" marR="0" lvl="0" indent="0" algn="l" rtl="0">
                        <a:lnSpc>
                          <a:spcPct val="100000"/>
                        </a:lnSpc>
                        <a:spcBef>
                          <a:spcPts val="0"/>
                        </a:spcBef>
                        <a:spcAft>
                          <a:spcPts val="0"/>
                        </a:spcAft>
                        <a:buNone/>
                      </a:pPr>
                      <a:r>
                        <a:rPr lang="en-US" sz="1800" b="1">
                          <a:latin typeface="Courier New"/>
                          <a:ea typeface="Courier New"/>
                          <a:cs typeface="Courier New"/>
                          <a:sym typeface="Courier New"/>
                        </a:rPr>
                        <a:t>printf("|%8d|", 987);</a:t>
                      </a:r>
                      <a:endParaRPr sz="1800">
                        <a:latin typeface="Courier New"/>
                        <a:ea typeface="Courier New"/>
                        <a:cs typeface="Courier New"/>
                        <a:sym typeface="Courier New"/>
                      </a:endParaRPr>
                    </a:p>
                  </a:txBody>
                  <a:tcPr marL="0" marR="0" marT="60950" marB="0">
                    <a:solidFill>
                      <a:srgbClr val="C5D1D6"/>
                    </a:solidFill>
                  </a:tcPr>
                </a:tc>
                <a:tc hMerge="1">
                  <a:txBody>
                    <a:bodyPr/>
                    <a:lstStyle/>
                    <a:p>
                      <a:endParaRPr lang="en-US"/>
                    </a:p>
                  </a:txBody>
                  <a:tcPr/>
                </a:tc>
                <a:tc gridSpan="2">
                  <a:txBody>
                    <a:bodyPr/>
                    <a:lstStyle/>
                    <a:p>
                      <a:pPr marL="375285" marR="0" lvl="0" indent="0" algn="l" rtl="0">
                        <a:lnSpc>
                          <a:spcPct val="100000"/>
                        </a:lnSpc>
                        <a:spcBef>
                          <a:spcPts val="0"/>
                        </a:spcBef>
                        <a:spcAft>
                          <a:spcPts val="0"/>
                        </a:spcAft>
                        <a:buNone/>
                      </a:pPr>
                      <a:r>
                        <a:rPr lang="en-US" sz="1800" b="1">
                          <a:latin typeface="Courier New"/>
                          <a:ea typeface="Courier New"/>
                          <a:cs typeface="Courier New"/>
                          <a:sym typeface="Courier New"/>
                        </a:rPr>
                        <a:t>|</a:t>
                      </a:r>
                      <a:endParaRPr sz="1800">
                        <a:latin typeface="Courier New"/>
                        <a:ea typeface="Courier New"/>
                        <a:cs typeface="Courier New"/>
                        <a:sym typeface="Courier New"/>
                      </a:endParaRPr>
                    </a:p>
                  </a:txBody>
                  <a:tcPr marL="0" marR="0" marT="60950" marB="0">
                    <a:solidFill>
                      <a:srgbClr val="C5D1D6"/>
                    </a:solidFill>
                  </a:tcPr>
                </a:tc>
                <a:tc hMerge="1">
                  <a:txBody>
                    <a:bodyPr/>
                    <a:lstStyle/>
                    <a:p>
                      <a:endParaRPr lang="en-US"/>
                    </a:p>
                  </a:txBody>
                  <a:tcPr/>
                </a:tc>
                <a:tc>
                  <a:txBody>
                    <a:bodyPr/>
                    <a:lstStyle/>
                    <a:p>
                      <a:pPr marL="0" marR="295910" lvl="0" indent="0" algn="r" rtl="0">
                        <a:lnSpc>
                          <a:spcPct val="100000"/>
                        </a:lnSpc>
                        <a:spcBef>
                          <a:spcPts val="0"/>
                        </a:spcBef>
                        <a:spcAft>
                          <a:spcPts val="0"/>
                        </a:spcAft>
                        <a:buNone/>
                      </a:pPr>
                      <a:r>
                        <a:rPr lang="en-US" sz="1800" b="1">
                          <a:latin typeface="Courier New"/>
                          <a:ea typeface="Courier New"/>
                          <a:cs typeface="Courier New"/>
                          <a:sym typeface="Courier New"/>
                        </a:rPr>
                        <a:t>987|</a:t>
                      </a:r>
                      <a:endParaRPr sz="1800">
                        <a:latin typeface="Courier New"/>
                        <a:ea typeface="Courier New"/>
                        <a:cs typeface="Courier New"/>
                        <a:sym typeface="Courier New"/>
                      </a:endParaRPr>
                    </a:p>
                  </a:txBody>
                  <a:tcPr marL="0" marR="0" marT="60950" marB="0">
                    <a:solidFill>
                      <a:srgbClr val="C5D1D6"/>
                    </a:solidFill>
                  </a:tcPr>
                </a:tc>
              </a:tr>
              <a:tr h="396175">
                <a:tc gridSpan="2">
                  <a:txBody>
                    <a:bodyPr/>
                    <a:lstStyle/>
                    <a:p>
                      <a:pPr marL="57150"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printf("|%-8d|", 987);</a:t>
                      </a:r>
                      <a:endParaRPr sz="1800">
                        <a:latin typeface="Courier New"/>
                        <a:ea typeface="Courier New"/>
                        <a:cs typeface="Courier New"/>
                        <a:sym typeface="Courier New"/>
                      </a:endParaRPr>
                    </a:p>
                  </a:txBody>
                  <a:tcPr marL="0" marR="0" marT="99050" marB="0">
                    <a:solidFill>
                      <a:srgbClr val="C5D1D6"/>
                    </a:solidFill>
                  </a:tcPr>
                </a:tc>
                <a:tc hMerge="1">
                  <a:txBody>
                    <a:bodyPr/>
                    <a:lstStyle/>
                    <a:p>
                      <a:endParaRPr lang="en-US"/>
                    </a:p>
                  </a:txBody>
                  <a:tcPr/>
                </a:tc>
                <a:tc gridSpan="2">
                  <a:txBody>
                    <a:bodyPr/>
                    <a:lstStyle/>
                    <a:p>
                      <a:pPr marL="400685"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|987</a:t>
                      </a:r>
                      <a:endParaRPr sz="1800">
                        <a:latin typeface="Courier New"/>
                        <a:ea typeface="Courier New"/>
                        <a:cs typeface="Courier New"/>
                        <a:sym typeface="Courier New"/>
                      </a:endParaRPr>
                    </a:p>
                  </a:txBody>
                  <a:tcPr marL="0" marR="0" marT="99050" marB="0">
                    <a:solidFill>
                      <a:srgbClr val="C5D1D6"/>
                    </a:solidFill>
                  </a:tcPr>
                </a:tc>
                <a:tc hMerge="1">
                  <a:txBody>
                    <a:bodyPr/>
                    <a:lstStyle/>
                    <a:p>
                      <a:endParaRPr lang="en-US"/>
                    </a:p>
                  </a:txBody>
                  <a:tcPr/>
                </a:tc>
                <a:tc>
                  <a:txBody>
                    <a:bodyPr/>
                    <a:lstStyle/>
                    <a:p>
                      <a:pPr marL="0" marR="269875" lvl="0" indent="0" algn="r"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a:t>
                      </a:r>
                      <a:endParaRPr sz="1800">
                        <a:latin typeface="Courier New"/>
                        <a:ea typeface="Courier New"/>
                        <a:cs typeface="Courier New"/>
                        <a:sym typeface="Courier New"/>
                      </a:endParaRPr>
                    </a:p>
                  </a:txBody>
                  <a:tcPr marL="0" marR="0" marT="99050" marB="0">
                    <a:solidFill>
                      <a:srgbClr val="C5D1D6"/>
                    </a:solidFill>
                  </a:tcPr>
                </a:tc>
              </a:tr>
              <a:tr h="667700">
                <a:tc>
                  <a:txBody>
                    <a:bodyPr/>
                    <a:lstStyle/>
                    <a:p>
                      <a:pPr marL="0" marR="0" lvl="0" indent="0" algn="l" rtl="0">
                        <a:lnSpc>
                          <a:spcPct val="100000"/>
                        </a:lnSpc>
                        <a:spcBef>
                          <a:spcPts val="0"/>
                        </a:spcBef>
                        <a:spcAft>
                          <a:spcPts val="0"/>
                        </a:spcAft>
                        <a:buNone/>
                      </a:pPr>
                      <a:endParaRPr sz="1850">
                        <a:latin typeface="Times New Roman"/>
                        <a:ea typeface="Times New Roman"/>
                        <a:cs typeface="Times New Roman"/>
                        <a:sym typeface="Times New Roman"/>
                      </a:endParaRPr>
                    </a:p>
                    <a:p>
                      <a:pPr marL="41275" marR="0" lvl="0" indent="0" algn="l" rtl="0">
                        <a:lnSpc>
                          <a:spcPct val="100000"/>
                        </a:lnSpc>
                        <a:spcBef>
                          <a:spcPts val="5"/>
                        </a:spcBef>
                        <a:spcAft>
                          <a:spcPts val="0"/>
                        </a:spcAft>
                        <a:buNone/>
                      </a:pPr>
                      <a:r>
                        <a:rPr lang="en-US" sz="1800" b="1">
                          <a:latin typeface="Courier New"/>
                          <a:ea typeface="Courier New"/>
                          <a:cs typeface="Courier New"/>
                          <a:sym typeface="Courier New"/>
                        </a:rPr>
                        <a:t>printf("|%0.2f|",</a:t>
                      </a:r>
                      <a:endParaRPr sz="1800">
                        <a:latin typeface="Courier New"/>
                        <a:ea typeface="Courier New"/>
                        <a:cs typeface="Courier New"/>
                        <a:sym typeface="Courier New"/>
                      </a:endParaRPr>
                    </a:p>
                  </a:txBody>
                  <a:tcPr marL="0" marR="0" marT="3800" marB="0">
                    <a:solidFill>
                      <a:srgbClr val="C5D1D6"/>
                    </a:solidFill>
                  </a:tcPr>
                </a:tc>
                <a:tc>
                  <a:txBody>
                    <a:bodyPr/>
                    <a:lstStyle/>
                    <a:p>
                      <a:pPr marL="0" marR="0" lvl="0" indent="0" algn="l" rtl="0">
                        <a:lnSpc>
                          <a:spcPct val="100000"/>
                        </a:lnSpc>
                        <a:spcBef>
                          <a:spcPts val="0"/>
                        </a:spcBef>
                        <a:spcAft>
                          <a:spcPts val="0"/>
                        </a:spcAft>
                        <a:buNone/>
                      </a:pPr>
                      <a:endParaRPr sz="1850">
                        <a:latin typeface="Times New Roman"/>
                        <a:ea typeface="Times New Roman"/>
                        <a:cs typeface="Times New Roman"/>
                        <a:sym typeface="Times New Roman"/>
                      </a:endParaRPr>
                    </a:p>
                    <a:p>
                      <a:pPr marL="73025" marR="0" lvl="0" indent="0" algn="l" rtl="0">
                        <a:lnSpc>
                          <a:spcPct val="100000"/>
                        </a:lnSpc>
                        <a:spcBef>
                          <a:spcPts val="5"/>
                        </a:spcBef>
                        <a:spcAft>
                          <a:spcPts val="0"/>
                        </a:spcAft>
                        <a:buNone/>
                      </a:pPr>
                      <a:r>
                        <a:rPr lang="en-US" sz="1800" b="1">
                          <a:latin typeface="Courier New"/>
                          <a:ea typeface="Courier New"/>
                          <a:cs typeface="Courier New"/>
                          <a:sym typeface="Courier New"/>
                        </a:rPr>
                        <a:t>9876.54);</a:t>
                      </a:r>
                      <a:endParaRPr sz="1800">
                        <a:latin typeface="Courier New"/>
                        <a:ea typeface="Courier New"/>
                        <a:cs typeface="Courier New"/>
                        <a:sym typeface="Courier New"/>
                      </a:endParaRPr>
                    </a:p>
                  </a:txBody>
                  <a:tcPr marL="0" marR="0" marT="3800" marB="0">
                    <a:solidFill>
                      <a:srgbClr val="C5D1D6"/>
                    </a:solidFill>
                  </a:tcPr>
                </a:tc>
                <a:tc gridSpan="3">
                  <a:txBody>
                    <a:bodyPr/>
                    <a:lstStyle/>
                    <a:p>
                      <a:pPr marL="0" marR="0" lvl="0" indent="0" algn="l" rtl="0">
                        <a:lnSpc>
                          <a:spcPct val="100000"/>
                        </a:lnSpc>
                        <a:spcBef>
                          <a:spcPts val="0"/>
                        </a:spcBef>
                        <a:spcAft>
                          <a:spcPts val="0"/>
                        </a:spcAft>
                        <a:buNone/>
                      </a:pPr>
                      <a:endParaRPr sz="1850">
                        <a:latin typeface="Times New Roman"/>
                        <a:ea typeface="Times New Roman"/>
                        <a:cs typeface="Times New Roman"/>
                        <a:sym typeface="Times New Roman"/>
                      </a:endParaRPr>
                    </a:p>
                    <a:p>
                      <a:pPr marL="384810" marR="0" lvl="0" indent="0" algn="l" rtl="0">
                        <a:lnSpc>
                          <a:spcPct val="100000"/>
                        </a:lnSpc>
                        <a:spcBef>
                          <a:spcPts val="5"/>
                        </a:spcBef>
                        <a:spcAft>
                          <a:spcPts val="0"/>
                        </a:spcAft>
                        <a:buNone/>
                      </a:pPr>
                      <a:r>
                        <a:rPr lang="en-US" sz="1800" b="1">
                          <a:latin typeface="Courier New"/>
                          <a:ea typeface="Courier New"/>
                          <a:cs typeface="Courier New"/>
                          <a:sym typeface="Courier New"/>
                        </a:rPr>
                        <a:t>|9876.54|</a:t>
                      </a:r>
                      <a:endParaRPr sz="1800">
                        <a:latin typeface="Courier New"/>
                        <a:ea typeface="Courier New"/>
                        <a:cs typeface="Courier New"/>
                        <a:sym typeface="Courier New"/>
                      </a:endParaRPr>
                    </a:p>
                  </a:txBody>
                  <a:tcPr marL="0" marR="0" marT="3800" marB="0">
                    <a:solidFill>
                      <a:srgbClr val="C5D1D6"/>
                    </a:solidFill>
                  </a:tcPr>
                </a:tc>
                <a:tc hMerge="1">
                  <a:txBody>
                    <a:bodyPr/>
                    <a:lstStyle/>
                    <a:p>
                      <a:endParaRPr lang="en-US"/>
                    </a:p>
                  </a:txBody>
                  <a:tcPr/>
                </a:tc>
                <a:tc hMerge="1">
                  <a:txBody>
                    <a:bodyPr/>
                    <a:lstStyle/>
                    <a:p>
                      <a:endParaRPr lang="en-US"/>
                    </a:p>
                  </a:txBody>
                  <a:tcPr/>
                </a:tc>
              </a:tr>
              <a:tr h="438150">
                <a:tc>
                  <a:txBody>
                    <a:bodyPr/>
                    <a:lstStyle/>
                    <a:p>
                      <a:pPr marL="41275"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printf("|%4.2f|",</a:t>
                      </a:r>
                      <a:endParaRPr sz="1800">
                        <a:latin typeface="Courier New"/>
                        <a:ea typeface="Courier New"/>
                        <a:cs typeface="Courier New"/>
                        <a:sym typeface="Courier New"/>
                      </a:endParaRPr>
                    </a:p>
                  </a:txBody>
                  <a:tcPr marL="0" marR="0" marT="57775" marB="0">
                    <a:solidFill>
                      <a:srgbClr val="C5D1D6"/>
                    </a:solidFill>
                  </a:tcPr>
                </a:tc>
                <a:tc>
                  <a:txBody>
                    <a:bodyPr/>
                    <a:lstStyle/>
                    <a:p>
                      <a:pPr marL="73025"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9876.54);</a:t>
                      </a:r>
                      <a:endParaRPr sz="1800">
                        <a:latin typeface="Courier New"/>
                        <a:ea typeface="Courier New"/>
                        <a:cs typeface="Courier New"/>
                        <a:sym typeface="Courier New"/>
                      </a:endParaRPr>
                    </a:p>
                  </a:txBody>
                  <a:tcPr marL="0" marR="0" marT="57775" marB="0">
                    <a:solidFill>
                      <a:srgbClr val="C5D1D6"/>
                    </a:solidFill>
                  </a:tcPr>
                </a:tc>
                <a:tc gridSpan="3">
                  <a:txBody>
                    <a:bodyPr/>
                    <a:lstStyle/>
                    <a:p>
                      <a:pPr marL="384810"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|9876.54|</a:t>
                      </a:r>
                      <a:endParaRPr sz="1800">
                        <a:latin typeface="Courier New"/>
                        <a:ea typeface="Courier New"/>
                        <a:cs typeface="Courier New"/>
                        <a:sym typeface="Courier New"/>
                      </a:endParaRPr>
                    </a:p>
                  </a:txBody>
                  <a:tcPr marL="0" marR="0" marT="57775" marB="0">
                    <a:solidFill>
                      <a:srgbClr val="C5D1D6"/>
                    </a:solidFill>
                  </a:tcPr>
                </a:tc>
                <a:tc hMerge="1">
                  <a:txBody>
                    <a:bodyPr/>
                    <a:lstStyle/>
                    <a:p>
                      <a:endParaRPr lang="en-US"/>
                    </a:p>
                  </a:txBody>
                  <a:tcPr/>
                </a:tc>
                <a:tc hMerge="1">
                  <a:txBody>
                    <a:bodyPr/>
                    <a:lstStyle/>
                    <a:p>
                      <a:endParaRPr lang="en-US"/>
                    </a:p>
                  </a:txBody>
                  <a:tcPr/>
                </a:tc>
              </a:tr>
              <a:tr h="342200">
                <a:tc>
                  <a:txBody>
                    <a:bodyPr/>
                    <a:lstStyle/>
                    <a:p>
                      <a:pPr marL="31750" marR="0" lvl="0" indent="0" algn="l" rtl="0">
                        <a:lnSpc>
                          <a:spcPct val="100000"/>
                        </a:lnSpc>
                        <a:spcBef>
                          <a:spcPts val="0"/>
                        </a:spcBef>
                        <a:spcAft>
                          <a:spcPts val="0"/>
                        </a:spcAft>
                        <a:buNone/>
                      </a:pPr>
                      <a:r>
                        <a:rPr lang="en-US" sz="1800" b="1">
                          <a:latin typeface="Courier New"/>
                          <a:ea typeface="Courier New"/>
                          <a:cs typeface="Courier New"/>
                          <a:sym typeface="Courier New"/>
                        </a:rPr>
                        <a:t>printf("|%3.1f|",</a:t>
                      </a:r>
                      <a:endParaRPr sz="1800">
                        <a:latin typeface="Courier New"/>
                        <a:ea typeface="Courier New"/>
                        <a:cs typeface="Courier New"/>
                        <a:sym typeface="Courier New"/>
                      </a:endParaRPr>
                    </a:p>
                  </a:txBody>
                  <a:tcPr marL="0" marR="0" marT="45075" marB="0">
                    <a:solidFill>
                      <a:srgbClr val="C5D1D6"/>
                    </a:solidFill>
                  </a:tcPr>
                </a:tc>
                <a:tc>
                  <a:txBody>
                    <a:bodyPr/>
                    <a:lstStyle/>
                    <a:p>
                      <a:pPr marL="63500" marR="0" lvl="0" indent="0" algn="l" rtl="0">
                        <a:lnSpc>
                          <a:spcPct val="100000"/>
                        </a:lnSpc>
                        <a:spcBef>
                          <a:spcPts val="0"/>
                        </a:spcBef>
                        <a:spcAft>
                          <a:spcPts val="0"/>
                        </a:spcAft>
                        <a:buNone/>
                      </a:pPr>
                      <a:r>
                        <a:rPr lang="en-US" sz="1800" b="1">
                          <a:latin typeface="Courier New"/>
                          <a:ea typeface="Courier New"/>
                          <a:cs typeface="Courier New"/>
                          <a:sym typeface="Courier New"/>
                        </a:rPr>
                        <a:t>9876.54);</a:t>
                      </a:r>
                      <a:endParaRPr sz="1800">
                        <a:latin typeface="Courier New"/>
                        <a:ea typeface="Courier New"/>
                        <a:cs typeface="Courier New"/>
                        <a:sym typeface="Courier New"/>
                      </a:endParaRPr>
                    </a:p>
                  </a:txBody>
                  <a:tcPr marL="0" marR="0" marT="45075" marB="0">
                    <a:solidFill>
                      <a:srgbClr val="C5D1D6"/>
                    </a:solidFill>
                  </a:tcPr>
                </a:tc>
                <a:tc gridSpan="3">
                  <a:txBody>
                    <a:bodyPr/>
                    <a:lstStyle/>
                    <a:p>
                      <a:pPr marL="375285" marR="0" lvl="0" indent="0" algn="l" rtl="0">
                        <a:lnSpc>
                          <a:spcPct val="100000"/>
                        </a:lnSpc>
                        <a:spcBef>
                          <a:spcPts val="0"/>
                        </a:spcBef>
                        <a:spcAft>
                          <a:spcPts val="0"/>
                        </a:spcAft>
                        <a:buNone/>
                      </a:pPr>
                      <a:r>
                        <a:rPr lang="en-US" sz="1800" b="1">
                          <a:latin typeface="Courier New"/>
                          <a:ea typeface="Courier New"/>
                          <a:cs typeface="Courier New"/>
                          <a:sym typeface="Courier New"/>
                        </a:rPr>
                        <a:t>|9876.5|</a:t>
                      </a:r>
                      <a:endParaRPr sz="1800">
                        <a:latin typeface="Courier New"/>
                        <a:ea typeface="Courier New"/>
                        <a:cs typeface="Courier New"/>
                        <a:sym typeface="Courier New"/>
                      </a:endParaRPr>
                    </a:p>
                  </a:txBody>
                  <a:tcPr marL="0" marR="0" marT="45075" marB="0">
                    <a:solidFill>
                      <a:srgbClr val="C5D1D6"/>
                    </a:solidFill>
                  </a:tcPr>
                </a:tc>
                <a:tc hMerge="1">
                  <a:txBody>
                    <a:bodyPr/>
                    <a:lstStyle/>
                    <a:p>
                      <a:endParaRPr lang="en-US"/>
                    </a:p>
                  </a:txBody>
                  <a:tcPr/>
                </a:tc>
                <a:tc hMerge="1">
                  <a:txBody>
                    <a:bodyPr/>
                    <a:lstStyle/>
                    <a:p>
                      <a:endParaRPr lang="en-US"/>
                    </a:p>
                  </a:txBody>
                  <a:tcPr/>
                </a:tc>
              </a:tr>
              <a:tr h="451100">
                <a:tc gridSpan="2">
                  <a:txBody>
                    <a:bodyPr/>
                    <a:lstStyle/>
                    <a:p>
                      <a:pPr marL="31750"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printf("|%10.3f|", 9876.54);</a:t>
                      </a:r>
                      <a:endParaRPr sz="1800">
                        <a:latin typeface="Courier New"/>
                        <a:ea typeface="Courier New"/>
                        <a:cs typeface="Courier New"/>
                        <a:sym typeface="Courier New"/>
                      </a:endParaRPr>
                    </a:p>
                  </a:txBody>
                  <a:tcPr marL="0" marR="0" marT="153675" marB="0">
                    <a:solidFill>
                      <a:srgbClr val="C5D1D6"/>
                    </a:solidFill>
                  </a:tcPr>
                </a:tc>
                <a:tc hMerge="1">
                  <a:txBody>
                    <a:bodyPr/>
                    <a:lstStyle/>
                    <a:p>
                      <a:endParaRPr lang="en-US"/>
                    </a:p>
                  </a:txBody>
                  <a:tcPr/>
                </a:tc>
                <a:tc>
                  <a:txBody>
                    <a:bodyPr/>
                    <a:lstStyle/>
                    <a:p>
                      <a:pPr marL="375285"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a:t>
                      </a:r>
                      <a:endParaRPr sz="1800">
                        <a:latin typeface="Courier New"/>
                        <a:ea typeface="Courier New"/>
                        <a:cs typeface="Courier New"/>
                        <a:sym typeface="Courier New"/>
                      </a:endParaRPr>
                    </a:p>
                  </a:txBody>
                  <a:tcPr marL="0" marR="0" marT="153675" marB="0">
                    <a:solidFill>
                      <a:srgbClr val="C5D1D6"/>
                    </a:solidFill>
                  </a:tcPr>
                </a:tc>
                <a:tc gridSpan="2">
                  <a:txBody>
                    <a:bodyPr/>
                    <a:lstStyle/>
                    <a:p>
                      <a:pPr marL="135890" marR="0" lvl="0" indent="0" algn="l" rtl="0">
                        <a:lnSpc>
                          <a:spcPct val="100000"/>
                        </a:lnSpc>
                        <a:spcBef>
                          <a:spcPts val="0"/>
                        </a:spcBef>
                        <a:spcAft>
                          <a:spcPts val="0"/>
                        </a:spcAft>
                        <a:buNone/>
                      </a:pPr>
                      <a:r>
                        <a:rPr lang="en-US" sz="1800" b="1">
                          <a:solidFill>
                            <a:srgbClr val="CCB400"/>
                          </a:solidFill>
                          <a:latin typeface="Courier New"/>
                          <a:ea typeface="Courier New"/>
                          <a:cs typeface="Courier New"/>
                          <a:sym typeface="Courier New"/>
                        </a:rPr>
                        <a:t>9876.540|</a:t>
                      </a:r>
                      <a:endParaRPr sz="1800">
                        <a:latin typeface="Courier New"/>
                        <a:ea typeface="Courier New"/>
                        <a:cs typeface="Courier New"/>
                        <a:sym typeface="Courier New"/>
                      </a:endParaRPr>
                    </a:p>
                  </a:txBody>
                  <a:tcPr marL="0" marR="0" marT="153675" marB="0">
                    <a:solidFill>
                      <a:srgbClr val="C5D1D6"/>
                    </a:solidFill>
                  </a:tcPr>
                </a:tc>
                <a:tc hMerge="1">
                  <a:txBody>
                    <a:bodyPr/>
                    <a:lstStyle/>
                    <a:p>
                      <a:endParaRPr lang="en-US"/>
                    </a:p>
                  </a:txBody>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US">
                <a:solidFill>
                  <a:srgbClr val="FF0000"/>
                </a:solidFill>
              </a:rPr>
              <a:t>What is an Expression?</a:t>
            </a:r>
            <a:endParaRPr>
              <a:solidFill>
                <a:srgbClr val="FF0000"/>
              </a:solidFill>
            </a:endParaRPr>
          </a:p>
        </p:txBody>
      </p:sp>
      <p:sp>
        <p:nvSpPr>
          <p:cNvPr id="342" name="Google Shape;342;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Expression</a:t>
            </a:r>
            <a:r>
              <a:rPr lang="en-US"/>
              <a:t>: An expression is a combination of operators, constants and variables. An expression may consist of one or more operands, and zero or more operators to produce a value.</a:t>
            </a:r>
            <a:endParaRPr/>
          </a:p>
        </p:txBody>
      </p:sp>
      <p:pic>
        <p:nvPicPr>
          <p:cNvPr id="343" name="Google Shape;343;p53"/>
          <p:cNvPicPr preferRelativeResize="0"/>
          <p:nvPr/>
        </p:nvPicPr>
        <p:blipFill rotWithShape="1">
          <a:blip r:embed="rId3">
            <a:alphaModFix/>
          </a:blip>
          <a:srcRect/>
          <a:stretch/>
        </p:blipFill>
        <p:spPr>
          <a:xfrm>
            <a:off x="2304664" y="3648268"/>
            <a:ext cx="6270663" cy="2634412"/>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25"/>
          <p:cNvSpPr txBox="1">
            <a:spLocks noGrp="1"/>
          </p:cNvSpPr>
          <p:nvPr>
            <p:ph type="title"/>
          </p:nvPr>
        </p:nvSpPr>
        <p:spPr>
          <a:xfrm>
            <a:off x="2517445" y="1984630"/>
            <a:ext cx="3988435" cy="330835"/>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rgbClr val="CCB400"/>
              </a:buClr>
              <a:buSzPts val="2000"/>
              <a:buFont typeface="Courier New"/>
              <a:buNone/>
            </a:pPr>
            <a:r>
              <a:rPr lang="en-US" sz="2000">
                <a:solidFill>
                  <a:srgbClr val="CCB400"/>
                </a:solidFill>
                <a:latin typeface="Courier New"/>
                <a:ea typeface="Courier New"/>
                <a:cs typeface="Courier New"/>
                <a:sym typeface="Courier New"/>
              </a:rPr>
              <a:t>printf(“Hello \n World!");</a:t>
            </a:r>
            <a:endParaRPr sz="2000">
              <a:latin typeface="Courier New"/>
              <a:ea typeface="Courier New"/>
              <a:cs typeface="Courier New"/>
              <a:sym typeface="Courier New"/>
            </a:endParaRPr>
          </a:p>
        </p:txBody>
      </p:sp>
      <p:grpSp>
        <p:nvGrpSpPr>
          <p:cNvPr id="846" name="Google Shape;846;p125"/>
          <p:cNvGrpSpPr/>
          <p:nvPr/>
        </p:nvGrpSpPr>
        <p:grpSpPr>
          <a:xfrm>
            <a:off x="3352800" y="4191001"/>
            <a:ext cx="4953000" cy="1143000"/>
            <a:chOff x="1828799" y="4191000"/>
            <a:chExt cx="4953000" cy="1143000"/>
          </a:xfrm>
        </p:grpSpPr>
        <p:sp>
          <p:nvSpPr>
            <p:cNvPr id="847" name="Google Shape;847;p125"/>
            <p:cNvSpPr/>
            <p:nvPr/>
          </p:nvSpPr>
          <p:spPr>
            <a:xfrm>
              <a:off x="1828799" y="4191000"/>
              <a:ext cx="4953000" cy="142875"/>
            </a:xfrm>
            <a:custGeom>
              <a:avLst/>
              <a:gdLst/>
              <a:ahLst/>
              <a:cxnLst/>
              <a:rect l="l" t="t" r="r" b="b"/>
              <a:pathLst>
                <a:path w="4953000" h="142875" extrusionOk="0">
                  <a:moveTo>
                    <a:pt x="4953000" y="0"/>
                  </a:moveTo>
                  <a:lnTo>
                    <a:pt x="0" y="0"/>
                  </a:lnTo>
                  <a:lnTo>
                    <a:pt x="142875" y="142875"/>
                  </a:lnTo>
                  <a:lnTo>
                    <a:pt x="4810125" y="142875"/>
                  </a:lnTo>
                  <a:lnTo>
                    <a:pt x="4953000" y="0"/>
                  </a:lnTo>
                  <a:close/>
                </a:path>
              </a:pathLst>
            </a:custGeom>
            <a:solidFill>
              <a:srgbClr val="FFFFD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8" name="Google Shape;848;p125"/>
            <p:cNvSpPr/>
            <p:nvPr/>
          </p:nvSpPr>
          <p:spPr>
            <a:xfrm>
              <a:off x="1828799" y="5191125"/>
              <a:ext cx="4953000" cy="142875"/>
            </a:xfrm>
            <a:custGeom>
              <a:avLst/>
              <a:gdLst/>
              <a:ahLst/>
              <a:cxnLst/>
              <a:rect l="l" t="t" r="r" b="b"/>
              <a:pathLst>
                <a:path w="4953000" h="142875" extrusionOk="0">
                  <a:moveTo>
                    <a:pt x="4810125" y="0"/>
                  </a:moveTo>
                  <a:lnTo>
                    <a:pt x="142875" y="0"/>
                  </a:lnTo>
                  <a:lnTo>
                    <a:pt x="0" y="142875"/>
                  </a:lnTo>
                  <a:lnTo>
                    <a:pt x="4953000" y="142875"/>
                  </a:lnTo>
                  <a:lnTo>
                    <a:pt x="4810125" y="0"/>
                  </a:lnTo>
                  <a:close/>
                </a:path>
              </a:pathLst>
            </a:custGeom>
            <a:solidFill>
              <a:srgbClr val="CDCDA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125"/>
            <p:cNvSpPr/>
            <p:nvPr/>
          </p:nvSpPr>
          <p:spPr>
            <a:xfrm>
              <a:off x="1828799" y="4191000"/>
              <a:ext cx="142875" cy="1143000"/>
            </a:xfrm>
            <a:custGeom>
              <a:avLst/>
              <a:gdLst/>
              <a:ahLst/>
              <a:cxnLst/>
              <a:rect l="l" t="t" r="r" b="b"/>
              <a:pathLst>
                <a:path w="142875" h="1143000" extrusionOk="0">
                  <a:moveTo>
                    <a:pt x="0" y="0"/>
                  </a:moveTo>
                  <a:lnTo>
                    <a:pt x="0" y="1143000"/>
                  </a:lnTo>
                  <a:lnTo>
                    <a:pt x="142875" y="1000125"/>
                  </a:lnTo>
                  <a:lnTo>
                    <a:pt x="142875" y="142875"/>
                  </a:lnTo>
                  <a:lnTo>
                    <a:pt x="0" y="0"/>
                  </a:lnTo>
                  <a:close/>
                </a:path>
              </a:pathLst>
            </a:custGeom>
            <a:solidFill>
              <a:srgbClr val="FFFFD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850;p125"/>
            <p:cNvSpPr/>
            <p:nvPr/>
          </p:nvSpPr>
          <p:spPr>
            <a:xfrm>
              <a:off x="6638924" y="4191000"/>
              <a:ext cx="142875" cy="1143000"/>
            </a:xfrm>
            <a:custGeom>
              <a:avLst/>
              <a:gdLst/>
              <a:ahLst/>
              <a:cxnLst/>
              <a:rect l="l" t="t" r="r" b="b"/>
              <a:pathLst>
                <a:path w="142875" h="1143000" extrusionOk="0">
                  <a:moveTo>
                    <a:pt x="142875" y="0"/>
                  </a:moveTo>
                  <a:lnTo>
                    <a:pt x="0" y="142875"/>
                  </a:lnTo>
                  <a:lnTo>
                    <a:pt x="0" y="1000125"/>
                  </a:lnTo>
                  <a:lnTo>
                    <a:pt x="142875" y="1143000"/>
                  </a:lnTo>
                  <a:lnTo>
                    <a:pt x="142875" y="0"/>
                  </a:lnTo>
                  <a:close/>
                </a:path>
              </a:pathLst>
            </a:custGeom>
            <a:solidFill>
              <a:srgbClr val="99997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851;p125"/>
            <p:cNvSpPr/>
            <p:nvPr/>
          </p:nvSpPr>
          <p:spPr>
            <a:xfrm>
              <a:off x="1828799" y="4191000"/>
              <a:ext cx="4953000" cy="1143000"/>
            </a:xfrm>
            <a:custGeom>
              <a:avLst/>
              <a:gdLst/>
              <a:ahLst/>
              <a:cxnLst/>
              <a:rect l="l" t="t" r="r" b="b"/>
              <a:pathLst>
                <a:path w="4953000" h="1143000" extrusionOk="0">
                  <a:moveTo>
                    <a:pt x="0" y="0"/>
                  </a:moveTo>
                  <a:lnTo>
                    <a:pt x="4953000" y="0"/>
                  </a:lnTo>
                  <a:lnTo>
                    <a:pt x="4953000" y="1143000"/>
                  </a:lnTo>
                  <a:lnTo>
                    <a:pt x="0" y="1143000"/>
                  </a:lnTo>
                  <a:lnTo>
                    <a:pt x="0" y="0"/>
                  </a:lnTo>
                  <a:close/>
                </a:path>
                <a:path w="4953000" h="1143000" extrusionOk="0">
                  <a:moveTo>
                    <a:pt x="0" y="0"/>
                  </a:moveTo>
                  <a:lnTo>
                    <a:pt x="142875" y="142875"/>
                  </a:lnTo>
                </a:path>
                <a:path w="4953000" h="1143000" extrusionOk="0">
                  <a:moveTo>
                    <a:pt x="0" y="1143000"/>
                  </a:moveTo>
                  <a:lnTo>
                    <a:pt x="142875" y="1000125"/>
                  </a:lnTo>
                </a:path>
                <a:path w="4953000" h="1143000" extrusionOk="0">
                  <a:moveTo>
                    <a:pt x="4953000" y="0"/>
                  </a:moveTo>
                  <a:lnTo>
                    <a:pt x="4810125" y="142875"/>
                  </a:lnTo>
                </a:path>
                <a:path w="4953000" h="1143000" extrusionOk="0">
                  <a:moveTo>
                    <a:pt x="4953000" y="1143000"/>
                  </a:moveTo>
                  <a:lnTo>
                    <a:pt x="4810125" y="1000125"/>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52" name="Google Shape;852;p125"/>
          <p:cNvSpPr txBox="1"/>
          <p:nvPr/>
        </p:nvSpPr>
        <p:spPr>
          <a:xfrm>
            <a:off x="3495675" y="4333876"/>
            <a:ext cx="4667250" cy="677749"/>
          </a:xfrm>
          <a:prstGeom prst="rect">
            <a:avLst/>
          </a:prstGeom>
          <a:solidFill>
            <a:srgbClr val="FFFFCC"/>
          </a:solidFill>
          <a:ln w="9525" cap="flat" cmpd="sng">
            <a:solidFill>
              <a:srgbClr val="000000"/>
            </a:solidFill>
            <a:prstDash val="solid"/>
            <a:round/>
            <a:headEnd type="none" w="sm" len="sm"/>
            <a:tailEnd type="none" w="sm" len="sm"/>
          </a:ln>
        </p:spPr>
        <p:txBody>
          <a:bodyPr spcFirstLastPara="1" wrap="square" lIns="0" tIns="61575" rIns="0" bIns="0" anchor="t" anchorCtr="0">
            <a:spAutoFit/>
          </a:bodyPr>
          <a:lstStyle/>
          <a:p>
            <a:pPr marL="329565" marR="3539490" lvl="0" indent="-76200" algn="l" rtl="0">
              <a:spcBef>
                <a:spcPts val="0"/>
              </a:spcBef>
              <a:spcAft>
                <a:spcPts val="0"/>
              </a:spcAft>
              <a:buNone/>
            </a:pPr>
            <a:r>
              <a:rPr lang="en-US" sz="2000" b="1">
                <a:solidFill>
                  <a:schemeClr val="dk1"/>
                </a:solidFill>
                <a:latin typeface="Trebuchet MS"/>
                <a:ea typeface="Trebuchet MS"/>
                <a:cs typeface="Trebuchet MS"/>
                <a:sym typeface="Trebuchet MS"/>
              </a:rPr>
              <a:t>Hello  World!</a:t>
            </a:r>
            <a:endParaRPr sz="2000">
              <a:solidFill>
                <a:schemeClr val="dk1"/>
              </a:solidFill>
              <a:latin typeface="Trebuchet MS"/>
              <a:ea typeface="Trebuchet MS"/>
              <a:cs typeface="Trebuchet MS"/>
              <a:sym typeface="Trebuchet MS"/>
            </a:endParaRPr>
          </a:p>
        </p:txBody>
      </p:sp>
      <p:sp>
        <p:nvSpPr>
          <p:cNvPr id="853" name="Google Shape;853;p125"/>
          <p:cNvSpPr txBox="1"/>
          <p:nvPr/>
        </p:nvSpPr>
        <p:spPr>
          <a:xfrm>
            <a:off x="3354704" y="3836671"/>
            <a:ext cx="912494" cy="330835"/>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2000">
                <a:solidFill>
                  <a:schemeClr val="dk1"/>
                </a:solidFill>
                <a:latin typeface="Trebuchet MS"/>
                <a:ea typeface="Trebuchet MS"/>
                <a:cs typeface="Trebuchet MS"/>
                <a:sym typeface="Trebuchet MS"/>
              </a:rPr>
              <a:t>Output:</a:t>
            </a:r>
            <a:endParaRPr sz="2000">
              <a:solidFill>
                <a:schemeClr val="dk1"/>
              </a:solidFill>
              <a:latin typeface="Trebuchet MS"/>
              <a:ea typeface="Trebuchet MS"/>
              <a:cs typeface="Trebuchet MS"/>
              <a:sym typeface="Trebuchet MS"/>
            </a:endParaRPr>
          </a:p>
        </p:txBody>
      </p:sp>
      <p:sp>
        <p:nvSpPr>
          <p:cNvPr id="854" name="Google Shape;854;p125"/>
          <p:cNvSpPr/>
          <p:nvPr/>
        </p:nvSpPr>
        <p:spPr>
          <a:xfrm>
            <a:off x="2209800" y="2945892"/>
            <a:ext cx="6858000" cy="591820"/>
          </a:xfrm>
          <a:custGeom>
            <a:avLst/>
            <a:gdLst/>
            <a:ahLst/>
            <a:cxnLst/>
            <a:rect l="l" t="t" r="r" b="b"/>
            <a:pathLst>
              <a:path w="6858000" h="591820" extrusionOk="0">
                <a:moveTo>
                  <a:pt x="6858000" y="0"/>
                </a:moveTo>
                <a:lnTo>
                  <a:pt x="0" y="0"/>
                </a:lnTo>
                <a:lnTo>
                  <a:pt x="0" y="591312"/>
                </a:lnTo>
                <a:lnTo>
                  <a:pt x="6858000" y="591312"/>
                </a:lnTo>
                <a:lnTo>
                  <a:pt x="6858000" y="0"/>
                </a:lnTo>
                <a:close/>
              </a:path>
            </a:pathLst>
          </a:custGeom>
          <a:solidFill>
            <a:srgbClr val="FFFF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25"/>
          <p:cNvSpPr txBox="1"/>
          <p:nvPr/>
        </p:nvSpPr>
        <p:spPr>
          <a:xfrm>
            <a:off x="2209800" y="2945892"/>
            <a:ext cx="6858000" cy="532838"/>
          </a:xfrm>
          <a:prstGeom prst="rect">
            <a:avLst/>
          </a:prstGeom>
          <a:noFill/>
          <a:ln w="9525" cap="flat" cmpd="sng">
            <a:solidFill>
              <a:srgbClr val="000000"/>
            </a:solidFill>
            <a:prstDash val="solid"/>
            <a:round/>
            <a:headEnd type="none" w="sm" len="sm"/>
            <a:tailEnd type="none" w="sm" len="sm"/>
          </a:ln>
        </p:spPr>
        <p:txBody>
          <a:bodyPr spcFirstLastPara="1" wrap="square" lIns="0" tIns="40000" rIns="0" bIns="0" anchor="t" anchorCtr="0">
            <a:spAutoFit/>
          </a:bodyPr>
          <a:lstStyle/>
          <a:p>
            <a:pPr marL="91440" marR="308610" lvl="0" indent="0" algn="l" rtl="0">
              <a:spcBef>
                <a:spcPts val="0"/>
              </a:spcBef>
              <a:spcAft>
                <a:spcPts val="0"/>
              </a:spcAft>
              <a:buNone/>
            </a:pPr>
            <a:r>
              <a:rPr lang="en-US" sz="1600">
                <a:solidFill>
                  <a:schemeClr val="dk1"/>
                </a:solidFill>
                <a:latin typeface="Trebuchet MS"/>
                <a:ea typeface="Trebuchet MS"/>
                <a:cs typeface="Trebuchet MS"/>
                <a:sym typeface="Trebuchet MS"/>
              </a:rPr>
              <a:t>‘\n’ is not a data to be printed. Instead, it is a command that tells the  monitor to move the cursor to the next line</a:t>
            </a:r>
            <a:endParaRPr sz="1600">
              <a:solidFill>
                <a:schemeClr val="dk1"/>
              </a:solidFill>
              <a:latin typeface="Trebuchet MS"/>
              <a:ea typeface="Trebuchet MS"/>
              <a:cs typeface="Trebuchet MS"/>
              <a:sym typeface="Trebuchet MS"/>
            </a:endParaRPr>
          </a:p>
        </p:txBody>
      </p:sp>
      <p:grpSp>
        <p:nvGrpSpPr>
          <p:cNvPr id="856" name="Google Shape;856;p125"/>
          <p:cNvGrpSpPr/>
          <p:nvPr/>
        </p:nvGrpSpPr>
        <p:grpSpPr>
          <a:xfrm>
            <a:off x="4572761" y="1905762"/>
            <a:ext cx="614553" cy="1075563"/>
            <a:chOff x="3048761" y="1905761"/>
            <a:chExt cx="614553" cy="1075563"/>
          </a:xfrm>
        </p:grpSpPr>
        <p:sp>
          <p:nvSpPr>
            <p:cNvPr id="857" name="Google Shape;857;p125"/>
            <p:cNvSpPr/>
            <p:nvPr/>
          </p:nvSpPr>
          <p:spPr>
            <a:xfrm>
              <a:off x="3352799" y="2514599"/>
              <a:ext cx="310515" cy="466725"/>
            </a:xfrm>
            <a:custGeom>
              <a:avLst/>
              <a:gdLst/>
              <a:ahLst/>
              <a:cxnLst/>
              <a:rect l="l" t="t" r="r" b="b"/>
              <a:pathLst>
                <a:path w="310514" h="466725" extrusionOk="0">
                  <a:moveTo>
                    <a:pt x="75093" y="102619"/>
                  </a:moveTo>
                  <a:lnTo>
                    <a:pt x="64526" y="109567"/>
                  </a:lnTo>
                  <a:lnTo>
                    <a:pt x="299465" y="466725"/>
                  </a:lnTo>
                  <a:lnTo>
                    <a:pt x="310134" y="459866"/>
                  </a:lnTo>
                  <a:lnTo>
                    <a:pt x="75093" y="102619"/>
                  </a:lnTo>
                  <a:close/>
                </a:path>
                <a:path w="310514" h="466725" extrusionOk="0">
                  <a:moveTo>
                    <a:pt x="0" y="0"/>
                  </a:moveTo>
                  <a:lnTo>
                    <a:pt x="16763" y="140970"/>
                  </a:lnTo>
                  <a:lnTo>
                    <a:pt x="64526" y="109567"/>
                  </a:lnTo>
                  <a:lnTo>
                    <a:pt x="57530" y="98933"/>
                  </a:lnTo>
                  <a:lnTo>
                    <a:pt x="68072" y="91948"/>
                  </a:lnTo>
                  <a:lnTo>
                    <a:pt x="91323" y="91948"/>
                  </a:lnTo>
                  <a:lnTo>
                    <a:pt x="122809" y="71247"/>
                  </a:lnTo>
                  <a:lnTo>
                    <a:pt x="0" y="0"/>
                  </a:lnTo>
                  <a:close/>
                </a:path>
                <a:path w="310514" h="466725" extrusionOk="0">
                  <a:moveTo>
                    <a:pt x="68072" y="91948"/>
                  </a:moveTo>
                  <a:lnTo>
                    <a:pt x="57530" y="98933"/>
                  </a:lnTo>
                  <a:lnTo>
                    <a:pt x="64526" y="109567"/>
                  </a:lnTo>
                  <a:lnTo>
                    <a:pt x="75093" y="102619"/>
                  </a:lnTo>
                  <a:lnTo>
                    <a:pt x="68072" y="91948"/>
                  </a:lnTo>
                  <a:close/>
                </a:path>
                <a:path w="310514" h="466725" extrusionOk="0">
                  <a:moveTo>
                    <a:pt x="91323" y="91948"/>
                  </a:moveTo>
                  <a:lnTo>
                    <a:pt x="68072" y="91948"/>
                  </a:lnTo>
                  <a:lnTo>
                    <a:pt x="75093" y="102619"/>
                  </a:lnTo>
                  <a:lnTo>
                    <a:pt x="91323" y="9194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25"/>
            <p:cNvSpPr/>
            <p:nvPr/>
          </p:nvSpPr>
          <p:spPr>
            <a:xfrm>
              <a:off x="3048761" y="1905761"/>
              <a:ext cx="533400" cy="609600"/>
            </a:xfrm>
            <a:custGeom>
              <a:avLst/>
              <a:gdLst/>
              <a:ahLst/>
              <a:cxnLst/>
              <a:rect l="l" t="t" r="r" b="b"/>
              <a:pathLst>
                <a:path w="533400" h="609600" extrusionOk="0">
                  <a:moveTo>
                    <a:pt x="0" y="304800"/>
                  </a:moveTo>
                  <a:lnTo>
                    <a:pt x="3489" y="255374"/>
                  </a:lnTo>
                  <a:lnTo>
                    <a:pt x="13594" y="208483"/>
                  </a:lnTo>
                  <a:lnTo>
                    <a:pt x="29763" y="164753"/>
                  </a:lnTo>
                  <a:lnTo>
                    <a:pt x="51450" y="124815"/>
                  </a:lnTo>
                  <a:lnTo>
                    <a:pt x="78105" y="89296"/>
                  </a:lnTo>
                  <a:lnTo>
                    <a:pt x="109179" y="58826"/>
                  </a:lnTo>
                  <a:lnTo>
                    <a:pt x="144124" y="34032"/>
                  </a:lnTo>
                  <a:lnTo>
                    <a:pt x="182392" y="15544"/>
                  </a:lnTo>
                  <a:lnTo>
                    <a:pt x="223433" y="3990"/>
                  </a:lnTo>
                  <a:lnTo>
                    <a:pt x="266700" y="0"/>
                  </a:lnTo>
                  <a:lnTo>
                    <a:pt x="309966" y="3990"/>
                  </a:lnTo>
                  <a:lnTo>
                    <a:pt x="351007" y="15544"/>
                  </a:lnTo>
                  <a:lnTo>
                    <a:pt x="389275" y="34032"/>
                  </a:lnTo>
                  <a:lnTo>
                    <a:pt x="424220" y="58826"/>
                  </a:lnTo>
                  <a:lnTo>
                    <a:pt x="455295" y="89296"/>
                  </a:lnTo>
                  <a:lnTo>
                    <a:pt x="481949" y="124815"/>
                  </a:lnTo>
                  <a:lnTo>
                    <a:pt x="503636" y="164753"/>
                  </a:lnTo>
                  <a:lnTo>
                    <a:pt x="519805" y="208483"/>
                  </a:lnTo>
                  <a:lnTo>
                    <a:pt x="529910" y="255374"/>
                  </a:lnTo>
                  <a:lnTo>
                    <a:pt x="533400" y="304800"/>
                  </a:lnTo>
                  <a:lnTo>
                    <a:pt x="529910" y="354225"/>
                  </a:lnTo>
                  <a:lnTo>
                    <a:pt x="519805" y="401116"/>
                  </a:lnTo>
                  <a:lnTo>
                    <a:pt x="503636" y="444846"/>
                  </a:lnTo>
                  <a:lnTo>
                    <a:pt x="481949" y="484784"/>
                  </a:lnTo>
                  <a:lnTo>
                    <a:pt x="455295" y="520303"/>
                  </a:lnTo>
                  <a:lnTo>
                    <a:pt x="424220" y="550773"/>
                  </a:lnTo>
                  <a:lnTo>
                    <a:pt x="389275" y="575567"/>
                  </a:lnTo>
                  <a:lnTo>
                    <a:pt x="351007" y="594055"/>
                  </a:lnTo>
                  <a:lnTo>
                    <a:pt x="309966" y="605609"/>
                  </a:lnTo>
                  <a:lnTo>
                    <a:pt x="266700" y="609600"/>
                  </a:lnTo>
                  <a:lnTo>
                    <a:pt x="223433" y="605609"/>
                  </a:lnTo>
                  <a:lnTo>
                    <a:pt x="182392" y="594055"/>
                  </a:lnTo>
                  <a:lnTo>
                    <a:pt x="144124" y="575567"/>
                  </a:lnTo>
                  <a:lnTo>
                    <a:pt x="109179" y="550773"/>
                  </a:lnTo>
                  <a:lnTo>
                    <a:pt x="78105" y="520303"/>
                  </a:lnTo>
                  <a:lnTo>
                    <a:pt x="51450" y="484784"/>
                  </a:lnTo>
                  <a:lnTo>
                    <a:pt x="29763" y="444846"/>
                  </a:lnTo>
                  <a:lnTo>
                    <a:pt x="13594" y="401116"/>
                  </a:lnTo>
                  <a:lnTo>
                    <a:pt x="3489" y="354225"/>
                  </a:lnTo>
                  <a:lnTo>
                    <a:pt x="0" y="304800"/>
                  </a:lnTo>
                  <a:close/>
                </a:path>
              </a:pathLst>
            </a:custGeom>
            <a:noFill/>
            <a:ln w="259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6"/>
          <p:cNvSpPr txBox="1">
            <a:spLocks noGrp="1"/>
          </p:cNvSpPr>
          <p:nvPr>
            <p:ph type="title"/>
          </p:nvPr>
        </p:nvSpPr>
        <p:spPr>
          <a:xfrm>
            <a:off x="2459517" y="611941"/>
            <a:ext cx="4168775" cy="312420"/>
          </a:xfrm>
          <a:prstGeom prst="rect">
            <a:avLst/>
          </a:prstGeom>
          <a:noFill/>
          <a:ln>
            <a:noFill/>
          </a:ln>
        </p:spPr>
        <p:txBody>
          <a:bodyPr spcFirstLastPara="1" wrap="square" lIns="0" tIns="16500" rIns="0" bIns="0" anchor="ctr" anchorCtr="0">
            <a:spAutoFit/>
          </a:bodyPr>
          <a:lstStyle/>
          <a:p>
            <a:pPr marL="12700" lvl="0" indent="0" algn="l" rtl="0">
              <a:lnSpc>
                <a:spcPct val="100000"/>
              </a:lnSpc>
              <a:spcBef>
                <a:spcPts val="0"/>
              </a:spcBef>
              <a:spcAft>
                <a:spcPts val="0"/>
              </a:spcAft>
              <a:buClr>
                <a:schemeClr val="dk1"/>
              </a:buClr>
              <a:buSzPts val="1850"/>
              <a:buFont typeface="Trebuchet MS"/>
              <a:buNone/>
            </a:pPr>
            <a:r>
              <a:rPr lang="en-US" sz="1850">
                <a:latin typeface="Trebuchet MS"/>
                <a:ea typeface="Trebuchet MS"/>
                <a:cs typeface="Trebuchet MS"/>
                <a:sym typeface="Trebuchet MS"/>
              </a:rPr>
              <a:t>Control Characters (Escape Sequences)</a:t>
            </a:r>
            <a:endParaRPr sz="1850">
              <a:latin typeface="Trebuchet MS"/>
              <a:ea typeface="Trebuchet MS"/>
              <a:cs typeface="Trebuchet MS"/>
              <a:sym typeface="Trebuchet MS"/>
            </a:endParaRPr>
          </a:p>
        </p:txBody>
      </p:sp>
      <p:sp>
        <p:nvSpPr>
          <p:cNvPr id="864" name="Google Shape;864;p126"/>
          <p:cNvSpPr/>
          <p:nvPr/>
        </p:nvSpPr>
        <p:spPr>
          <a:xfrm>
            <a:off x="2128826" y="699407"/>
            <a:ext cx="208926" cy="20882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865" name="Google Shape;865;p126"/>
          <p:cNvGraphicFramePr/>
          <p:nvPr/>
        </p:nvGraphicFramePr>
        <p:xfrm>
          <a:off x="2233498" y="1408134"/>
          <a:ext cx="8150225" cy="5019676"/>
        </p:xfrm>
        <a:graphic>
          <a:graphicData uri="http://schemas.openxmlformats.org/drawingml/2006/table">
            <a:tbl>
              <a:tblPr firstRow="1" bandRow="1">
                <a:noFill/>
                <a:tableStyleId>{3FCAFD56-3B25-48B0-842F-B654356867AA}</a:tableStyleId>
              </a:tblPr>
              <a:tblGrid>
                <a:gridCol w="2418075"/>
                <a:gridCol w="5732150"/>
              </a:tblGrid>
              <a:tr h="462825">
                <a:tc>
                  <a:txBody>
                    <a:bodyPr/>
                    <a:lstStyle/>
                    <a:p>
                      <a:pPr marL="286385" marR="0" lvl="0" indent="0" algn="ctr" rtl="0">
                        <a:lnSpc>
                          <a:spcPct val="100000"/>
                        </a:lnSpc>
                        <a:spcBef>
                          <a:spcPts val="0"/>
                        </a:spcBef>
                        <a:spcAft>
                          <a:spcPts val="0"/>
                        </a:spcAft>
                        <a:buNone/>
                      </a:pPr>
                      <a:r>
                        <a:rPr lang="en-US" sz="1850">
                          <a:latin typeface="Trebuchet MS"/>
                          <a:ea typeface="Trebuchet MS"/>
                          <a:cs typeface="Trebuchet MS"/>
                          <a:sym typeface="Trebuchet MS"/>
                        </a:rPr>
                        <a:t>Character</a:t>
                      </a:r>
                      <a:endParaRPr sz="1850">
                        <a:latin typeface="Trebuchet MS"/>
                        <a:ea typeface="Trebuchet MS"/>
                        <a:cs typeface="Trebuchet MS"/>
                        <a:sym typeface="Trebuchet MS"/>
                      </a:endParaRPr>
                    </a:p>
                  </a:txBody>
                  <a:tcPr marL="0" marR="0" marT="11425" marB="0">
                    <a:lnR w="19050" cap="flat" cmpd="sng">
                      <a:solidFill>
                        <a:srgbClr val="000000"/>
                      </a:solidFill>
                      <a:prstDash val="solid"/>
                      <a:round/>
                      <a:headEnd type="none" w="sm" len="sm"/>
                      <a:tailEnd type="none" w="sm" len="sm"/>
                    </a:lnR>
                    <a:lnB w="19050" cap="flat" cmpd="sng">
                      <a:solidFill>
                        <a:srgbClr val="000000"/>
                      </a:solidFill>
                      <a:prstDash val="solid"/>
                      <a:round/>
                      <a:headEnd type="none" w="sm" len="sm"/>
                      <a:tailEnd type="none" w="sm" len="sm"/>
                    </a:lnB>
                    <a:solidFill>
                      <a:srgbClr val="C5D1D6"/>
                    </a:solidFill>
                  </a:tcPr>
                </a:tc>
                <a:tc>
                  <a:txBody>
                    <a:bodyPr/>
                    <a:lstStyle/>
                    <a:p>
                      <a:pPr marL="158115" marR="0" lvl="0" indent="0" algn="ctr" rtl="0">
                        <a:lnSpc>
                          <a:spcPct val="100000"/>
                        </a:lnSpc>
                        <a:spcBef>
                          <a:spcPts val="0"/>
                        </a:spcBef>
                        <a:spcAft>
                          <a:spcPts val="0"/>
                        </a:spcAft>
                        <a:buNone/>
                      </a:pPr>
                      <a:r>
                        <a:rPr lang="en-US" sz="1850">
                          <a:latin typeface="Trebuchet MS"/>
                          <a:ea typeface="Trebuchet MS"/>
                          <a:cs typeface="Trebuchet MS"/>
                          <a:sym typeface="Trebuchet MS"/>
                        </a:rPr>
                        <a:t>Description</a:t>
                      </a:r>
                      <a:endParaRPr sz="1850">
                        <a:latin typeface="Trebuchet MS"/>
                        <a:ea typeface="Trebuchet MS"/>
                        <a:cs typeface="Trebuchet MS"/>
                        <a:sym typeface="Trebuchet MS"/>
                      </a:endParaRPr>
                    </a:p>
                  </a:txBody>
                  <a:tcPr marL="0" marR="0" marT="11425" marB="0">
                    <a:lnL w="19050" cap="flat" cmpd="sng">
                      <a:solidFill>
                        <a:srgbClr val="000000"/>
                      </a:solidFill>
                      <a:prstDash val="solid"/>
                      <a:round/>
                      <a:headEnd type="none" w="sm" len="sm"/>
                      <a:tailEnd type="none" w="sm" len="sm"/>
                    </a:lnL>
                    <a:lnB w="19050" cap="flat" cmpd="sng">
                      <a:solidFill>
                        <a:srgbClr val="000000"/>
                      </a:solidFill>
                      <a:prstDash val="solid"/>
                      <a:round/>
                      <a:headEnd type="none" w="sm" len="sm"/>
                      <a:tailEnd type="none" w="sm" len="sm"/>
                    </a:lnB>
                    <a:solidFill>
                      <a:srgbClr val="C5D1D6"/>
                    </a:solidFill>
                  </a:tcPr>
                </a:tc>
              </a:tr>
              <a:tr h="392125">
                <a:tc>
                  <a:txBody>
                    <a:bodyPr/>
                    <a:lstStyle/>
                    <a:p>
                      <a:pPr marL="276225" marR="0" lvl="0" indent="0" algn="ctr" rtl="0">
                        <a:lnSpc>
                          <a:spcPct val="118378"/>
                        </a:lnSpc>
                        <a:spcBef>
                          <a:spcPts val="0"/>
                        </a:spcBef>
                        <a:spcAft>
                          <a:spcPts val="0"/>
                        </a:spcAft>
                        <a:buNone/>
                      </a:pPr>
                      <a:r>
                        <a:rPr lang="en-US" sz="1850">
                          <a:latin typeface="Trebuchet MS"/>
                          <a:ea typeface="Trebuchet MS"/>
                          <a:cs typeface="Trebuchet MS"/>
                          <a:sym typeface="Trebuchet MS"/>
                        </a:rPr>
                        <a:t>'\n'</a:t>
                      </a:r>
                      <a:endParaRPr sz="1850">
                        <a:latin typeface="Trebuchet MS"/>
                        <a:ea typeface="Trebuchet MS"/>
                        <a:cs typeface="Trebuchet MS"/>
                        <a:sym typeface="Trebuchet MS"/>
                      </a:endParaRPr>
                    </a:p>
                  </a:txBody>
                  <a:tcPr marL="0" marR="0" marT="100975" marB="0">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solidFill>
                      <a:srgbClr val="C5D1D6"/>
                    </a:solidFill>
                  </a:tcPr>
                </a:tc>
                <a:tc>
                  <a:txBody>
                    <a:bodyPr/>
                    <a:lstStyle/>
                    <a:p>
                      <a:pPr marL="290830" marR="0" lvl="0" indent="0" algn="l" rtl="0">
                        <a:lnSpc>
                          <a:spcPct val="118378"/>
                        </a:lnSpc>
                        <a:spcBef>
                          <a:spcPts val="0"/>
                        </a:spcBef>
                        <a:spcAft>
                          <a:spcPts val="0"/>
                        </a:spcAft>
                        <a:buNone/>
                      </a:pPr>
                      <a:r>
                        <a:rPr lang="en-US" sz="1850">
                          <a:latin typeface="Trebuchet MS"/>
                          <a:ea typeface="Trebuchet MS"/>
                          <a:cs typeface="Trebuchet MS"/>
                          <a:sym typeface="Trebuchet MS"/>
                        </a:rPr>
                        <a:t>newline</a:t>
                      </a:r>
                      <a:endParaRPr sz="1850">
                        <a:latin typeface="Trebuchet MS"/>
                        <a:ea typeface="Trebuchet MS"/>
                        <a:cs typeface="Trebuchet MS"/>
                        <a:sym typeface="Trebuchet MS"/>
                      </a:endParaRPr>
                    </a:p>
                  </a:txBody>
                  <a:tcPr marL="0" marR="0" marT="100975" marB="0">
                    <a:lnL w="19050" cap="flat" cmpd="sng">
                      <a:solidFill>
                        <a:srgbClr val="000000"/>
                      </a:solidFill>
                      <a:prstDash val="solid"/>
                      <a:round/>
                      <a:headEnd type="none" w="sm" len="sm"/>
                      <a:tailEnd type="none" w="sm" len="sm"/>
                    </a:lnL>
                    <a:lnT w="19050" cap="flat" cmpd="sng">
                      <a:solidFill>
                        <a:srgbClr val="000000"/>
                      </a:solidFill>
                      <a:prstDash val="solid"/>
                      <a:round/>
                      <a:headEnd type="none" w="sm" len="sm"/>
                      <a:tailEnd type="none" w="sm" len="sm"/>
                    </a:lnT>
                    <a:solidFill>
                      <a:srgbClr val="C5D1D6"/>
                    </a:solidFill>
                  </a:tcPr>
                </a:tc>
              </a:tr>
              <a:tr h="283500">
                <a:tc>
                  <a:txBody>
                    <a:bodyPr/>
                    <a:lstStyle/>
                    <a:p>
                      <a:pPr marL="275590" marR="0" lvl="0" indent="0" algn="ctr" rtl="0">
                        <a:lnSpc>
                          <a:spcPct val="115135"/>
                        </a:lnSpc>
                        <a:spcBef>
                          <a:spcPts val="0"/>
                        </a:spcBef>
                        <a:spcAft>
                          <a:spcPts val="0"/>
                        </a:spcAft>
                        <a:buNone/>
                      </a:pPr>
                      <a:r>
                        <a:rPr lang="en-US" sz="1850">
                          <a:latin typeface="Trebuchet MS"/>
                          <a:ea typeface="Trebuchet MS"/>
                          <a:cs typeface="Trebuchet MS"/>
                          <a:sym typeface="Trebuchet MS"/>
                        </a:rPr>
                        <a:t>'\t'</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5135"/>
                        </a:lnSpc>
                        <a:spcBef>
                          <a:spcPts val="0"/>
                        </a:spcBef>
                        <a:spcAft>
                          <a:spcPts val="0"/>
                        </a:spcAft>
                        <a:buNone/>
                      </a:pPr>
                      <a:r>
                        <a:rPr lang="en-US" sz="1850">
                          <a:latin typeface="Trebuchet MS"/>
                          <a:ea typeface="Trebuchet MS"/>
                          <a:cs typeface="Trebuchet MS"/>
                          <a:sym typeface="Trebuchet MS"/>
                        </a:rPr>
                        <a:t>horizontal tab</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283675">
                <a:tc>
                  <a:txBody>
                    <a:bodyPr/>
                    <a:lstStyle/>
                    <a:p>
                      <a:pPr marL="246379" marR="0" lvl="0" indent="0" algn="ctr" rtl="0">
                        <a:lnSpc>
                          <a:spcPct val="115405"/>
                        </a:lnSpc>
                        <a:spcBef>
                          <a:spcPts val="0"/>
                        </a:spcBef>
                        <a:spcAft>
                          <a:spcPts val="0"/>
                        </a:spcAft>
                        <a:buNone/>
                      </a:pPr>
                      <a:r>
                        <a:rPr lang="en-US" sz="1850">
                          <a:latin typeface="Trebuchet MS"/>
                          <a:ea typeface="Trebuchet MS"/>
                          <a:cs typeface="Trebuchet MS"/>
                          <a:sym typeface="Trebuchet MS"/>
                        </a:rPr>
                        <a:t>'\v'</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5405"/>
                        </a:lnSpc>
                        <a:spcBef>
                          <a:spcPts val="0"/>
                        </a:spcBef>
                        <a:spcAft>
                          <a:spcPts val="0"/>
                        </a:spcAft>
                        <a:buNone/>
                      </a:pPr>
                      <a:r>
                        <a:rPr lang="en-US" sz="1850">
                          <a:latin typeface="Trebuchet MS"/>
                          <a:ea typeface="Trebuchet MS"/>
                          <a:cs typeface="Trebuchet MS"/>
                          <a:sym typeface="Trebuchet MS"/>
                        </a:rPr>
                        <a:t>vertical tab</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283675">
                <a:tc>
                  <a:txBody>
                    <a:bodyPr/>
                    <a:lstStyle/>
                    <a:p>
                      <a:pPr marL="275590" marR="0" lvl="0" indent="0" algn="ctr" rtl="0">
                        <a:lnSpc>
                          <a:spcPct val="115405"/>
                        </a:lnSpc>
                        <a:spcBef>
                          <a:spcPts val="0"/>
                        </a:spcBef>
                        <a:spcAft>
                          <a:spcPts val="0"/>
                        </a:spcAft>
                        <a:buNone/>
                      </a:pPr>
                      <a:r>
                        <a:rPr lang="en-US" sz="1850">
                          <a:latin typeface="Trebuchet MS"/>
                          <a:ea typeface="Trebuchet MS"/>
                          <a:cs typeface="Trebuchet MS"/>
                          <a:sym typeface="Trebuchet MS"/>
                        </a:rPr>
                        <a:t>'\r'</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5405"/>
                        </a:lnSpc>
                        <a:spcBef>
                          <a:spcPts val="0"/>
                        </a:spcBef>
                        <a:spcAft>
                          <a:spcPts val="0"/>
                        </a:spcAft>
                        <a:buNone/>
                      </a:pPr>
                      <a:r>
                        <a:rPr lang="en-US" sz="1850">
                          <a:latin typeface="Trebuchet MS"/>
                          <a:ea typeface="Trebuchet MS"/>
                          <a:cs typeface="Trebuchet MS"/>
                          <a:sym typeface="Trebuchet MS"/>
                        </a:rPr>
                        <a:t>carriage return</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283675">
                <a:tc>
                  <a:txBody>
                    <a:bodyPr/>
                    <a:lstStyle/>
                    <a:p>
                      <a:pPr marL="276225" marR="0" lvl="0" indent="0" algn="ctr" rtl="0">
                        <a:lnSpc>
                          <a:spcPct val="115405"/>
                        </a:lnSpc>
                        <a:spcBef>
                          <a:spcPts val="0"/>
                        </a:spcBef>
                        <a:spcAft>
                          <a:spcPts val="0"/>
                        </a:spcAft>
                        <a:buNone/>
                      </a:pPr>
                      <a:r>
                        <a:rPr lang="en-US" sz="1850">
                          <a:latin typeface="Trebuchet MS"/>
                          <a:ea typeface="Trebuchet MS"/>
                          <a:cs typeface="Trebuchet MS"/>
                          <a:sym typeface="Trebuchet MS"/>
                        </a:rPr>
                        <a:t>'\x41'</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5405"/>
                        </a:lnSpc>
                        <a:spcBef>
                          <a:spcPts val="0"/>
                        </a:spcBef>
                        <a:spcAft>
                          <a:spcPts val="0"/>
                        </a:spcAft>
                        <a:buNone/>
                      </a:pPr>
                      <a:r>
                        <a:rPr lang="en-US" sz="1850">
                          <a:latin typeface="Trebuchet MS"/>
                          <a:ea typeface="Trebuchet MS"/>
                          <a:cs typeface="Trebuchet MS"/>
                          <a:sym typeface="Trebuchet MS"/>
                        </a:rPr>
                        <a:t>hexadecimal number, 0x41</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283675">
                <a:tc>
                  <a:txBody>
                    <a:bodyPr/>
                    <a:lstStyle/>
                    <a:p>
                      <a:pPr marL="276225" marR="0" lvl="0" indent="0" algn="ctr" rtl="0">
                        <a:lnSpc>
                          <a:spcPct val="115405"/>
                        </a:lnSpc>
                        <a:spcBef>
                          <a:spcPts val="0"/>
                        </a:spcBef>
                        <a:spcAft>
                          <a:spcPts val="0"/>
                        </a:spcAft>
                        <a:buNone/>
                      </a:pPr>
                      <a:r>
                        <a:rPr lang="en-US" sz="1850">
                          <a:latin typeface="Trebuchet MS"/>
                          <a:ea typeface="Trebuchet MS"/>
                          <a:cs typeface="Trebuchet MS"/>
                          <a:sym typeface="Trebuchet MS"/>
                        </a:rPr>
                        <a:t>'\101'</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5405"/>
                        </a:lnSpc>
                        <a:spcBef>
                          <a:spcPts val="0"/>
                        </a:spcBef>
                        <a:spcAft>
                          <a:spcPts val="0"/>
                        </a:spcAft>
                        <a:buNone/>
                      </a:pPr>
                      <a:r>
                        <a:rPr lang="en-US" sz="1850">
                          <a:latin typeface="Trebuchet MS"/>
                          <a:ea typeface="Trebuchet MS"/>
                          <a:cs typeface="Trebuchet MS"/>
                          <a:sym typeface="Trebuchet MS"/>
                        </a:rPr>
                        <a:t>octal number 101</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425475">
                <a:tc>
                  <a:txBody>
                    <a:bodyPr/>
                    <a:lstStyle/>
                    <a:p>
                      <a:pPr marL="276225" marR="0" lvl="0" indent="0" algn="ctr" rtl="0">
                        <a:lnSpc>
                          <a:spcPct val="116756"/>
                        </a:lnSpc>
                        <a:spcBef>
                          <a:spcPts val="0"/>
                        </a:spcBef>
                        <a:spcAft>
                          <a:spcPts val="0"/>
                        </a:spcAft>
                        <a:buNone/>
                      </a:pPr>
                      <a:r>
                        <a:rPr lang="en-US" sz="1850">
                          <a:latin typeface="Trebuchet MS"/>
                          <a:ea typeface="Trebuchet MS"/>
                          <a:cs typeface="Trebuchet MS"/>
                          <a:sym typeface="Trebuchet MS"/>
                        </a:rPr>
                        <a:t>'\0'</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6756"/>
                        </a:lnSpc>
                        <a:spcBef>
                          <a:spcPts val="0"/>
                        </a:spcBef>
                        <a:spcAft>
                          <a:spcPts val="0"/>
                        </a:spcAft>
                        <a:buNone/>
                      </a:pPr>
                      <a:r>
                        <a:rPr lang="en-US" sz="1850">
                          <a:latin typeface="Trebuchet MS"/>
                          <a:ea typeface="Trebuchet MS"/>
                          <a:cs typeface="Trebuchet MS"/>
                          <a:sym typeface="Trebuchet MS"/>
                        </a:rPr>
                        <a:t>null character - indicates the end of a string</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425475">
                <a:tc>
                  <a:txBody>
                    <a:bodyPr/>
                    <a:lstStyle/>
                    <a:p>
                      <a:pPr marL="290195" marR="0" lvl="0" indent="0" algn="ctr" rtl="0">
                        <a:lnSpc>
                          <a:spcPct val="118378"/>
                        </a:lnSpc>
                        <a:spcBef>
                          <a:spcPts val="0"/>
                        </a:spcBef>
                        <a:spcAft>
                          <a:spcPts val="0"/>
                        </a:spcAft>
                        <a:buNone/>
                      </a:pPr>
                      <a:r>
                        <a:rPr lang="en-US" sz="1850">
                          <a:latin typeface="Trebuchet MS"/>
                          <a:ea typeface="Trebuchet MS"/>
                          <a:cs typeface="Trebuchet MS"/>
                          <a:sym typeface="Trebuchet MS"/>
                        </a:rPr>
                        <a:t>'\''</a:t>
                      </a:r>
                      <a:endParaRPr sz="1850">
                        <a:latin typeface="Trebuchet MS"/>
                        <a:ea typeface="Trebuchet MS"/>
                        <a:cs typeface="Trebuchet MS"/>
                        <a:sym typeface="Trebuchet MS"/>
                      </a:endParaRPr>
                    </a:p>
                  </a:txBody>
                  <a:tcPr marL="0" marR="0" marT="133975"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8378"/>
                        </a:lnSpc>
                        <a:spcBef>
                          <a:spcPts val="0"/>
                        </a:spcBef>
                        <a:spcAft>
                          <a:spcPts val="0"/>
                        </a:spcAft>
                        <a:buNone/>
                      </a:pPr>
                      <a:r>
                        <a:rPr lang="en-US" sz="1850">
                          <a:latin typeface="Trebuchet MS"/>
                          <a:ea typeface="Trebuchet MS"/>
                          <a:cs typeface="Trebuchet MS"/>
                          <a:sym typeface="Trebuchet MS"/>
                        </a:rPr>
                        <a:t>single quatation mark (')</a:t>
                      </a:r>
                      <a:endParaRPr sz="1850">
                        <a:latin typeface="Trebuchet MS"/>
                        <a:ea typeface="Trebuchet MS"/>
                        <a:cs typeface="Trebuchet MS"/>
                        <a:sym typeface="Trebuchet MS"/>
                      </a:endParaRPr>
                    </a:p>
                  </a:txBody>
                  <a:tcPr marL="0" marR="0" marT="133975" marB="0">
                    <a:lnL w="19050" cap="flat" cmpd="sng">
                      <a:solidFill>
                        <a:srgbClr val="000000"/>
                      </a:solidFill>
                      <a:prstDash val="solid"/>
                      <a:round/>
                      <a:headEnd type="none" w="sm" len="sm"/>
                      <a:tailEnd type="none" w="sm" len="sm"/>
                    </a:lnL>
                    <a:solidFill>
                      <a:srgbClr val="C5D1D6"/>
                    </a:solidFill>
                  </a:tcPr>
                </a:tc>
              </a:tr>
              <a:tr h="276025">
                <a:tc>
                  <a:txBody>
                    <a:bodyPr/>
                    <a:lstStyle/>
                    <a:p>
                      <a:pPr marL="290830" marR="0" lvl="0" indent="0" algn="ctr" rtl="0">
                        <a:lnSpc>
                          <a:spcPct val="112162"/>
                        </a:lnSpc>
                        <a:spcBef>
                          <a:spcPts val="0"/>
                        </a:spcBef>
                        <a:spcAft>
                          <a:spcPts val="0"/>
                        </a:spcAft>
                        <a:buNone/>
                      </a:pPr>
                      <a:r>
                        <a:rPr lang="en-US" sz="1850">
                          <a:latin typeface="Trebuchet MS"/>
                          <a:ea typeface="Trebuchet MS"/>
                          <a:cs typeface="Trebuchet MS"/>
                          <a:sym typeface="Trebuchet MS"/>
                        </a:rPr>
                        <a:t>'\"'</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2162"/>
                        </a:lnSpc>
                        <a:spcBef>
                          <a:spcPts val="0"/>
                        </a:spcBef>
                        <a:spcAft>
                          <a:spcPts val="0"/>
                        </a:spcAft>
                        <a:buNone/>
                      </a:pPr>
                      <a:r>
                        <a:rPr lang="en-US" sz="1850">
                          <a:latin typeface="Trebuchet MS"/>
                          <a:ea typeface="Trebuchet MS"/>
                          <a:cs typeface="Trebuchet MS"/>
                          <a:sym typeface="Trebuchet MS"/>
                        </a:rPr>
                        <a:t>double quatation mark (")</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276025">
                <a:tc>
                  <a:txBody>
                    <a:bodyPr/>
                    <a:lstStyle/>
                    <a:p>
                      <a:pPr marL="275590" marR="0" lvl="0" indent="0" algn="ctr" rtl="0">
                        <a:lnSpc>
                          <a:spcPct val="112162"/>
                        </a:lnSpc>
                        <a:spcBef>
                          <a:spcPts val="0"/>
                        </a:spcBef>
                        <a:spcAft>
                          <a:spcPts val="0"/>
                        </a:spcAft>
                        <a:buNone/>
                      </a:pPr>
                      <a:r>
                        <a:rPr lang="en-US" sz="1850">
                          <a:latin typeface="Trebuchet MS"/>
                          <a:ea typeface="Trebuchet MS"/>
                          <a:cs typeface="Trebuchet MS"/>
                          <a:sym typeface="Trebuchet MS"/>
                        </a:rPr>
                        <a:t>'\\'</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2162"/>
                        </a:lnSpc>
                        <a:spcBef>
                          <a:spcPts val="0"/>
                        </a:spcBef>
                        <a:spcAft>
                          <a:spcPts val="0"/>
                        </a:spcAft>
                        <a:buNone/>
                      </a:pPr>
                      <a:r>
                        <a:rPr lang="en-US" sz="1850">
                          <a:latin typeface="Trebuchet MS"/>
                          <a:ea typeface="Trebuchet MS"/>
                          <a:cs typeface="Trebuchet MS"/>
                          <a:sym typeface="Trebuchet MS"/>
                        </a:rPr>
                        <a:t>backslash mark (\)</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283675">
                <a:tc>
                  <a:txBody>
                    <a:bodyPr/>
                    <a:lstStyle/>
                    <a:p>
                      <a:pPr marL="290830" marR="0" lvl="0" indent="0" algn="ctr" rtl="0">
                        <a:lnSpc>
                          <a:spcPct val="115405"/>
                        </a:lnSpc>
                        <a:spcBef>
                          <a:spcPts val="0"/>
                        </a:spcBef>
                        <a:spcAft>
                          <a:spcPts val="0"/>
                        </a:spcAft>
                        <a:buNone/>
                      </a:pPr>
                      <a:r>
                        <a:rPr lang="en-US" sz="1850">
                          <a:latin typeface="Trebuchet MS"/>
                          <a:ea typeface="Trebuchet MS"/>
                          <a:cs typeface="Trebuchet MS"/>
                          <a:sym typeface="Trebuchet MS"/>
                        </a:rPr>
                        <a:t>'\b'</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5405"/>
                        </a:lnSpc>
                        <a:spcBef>
                          <a:spcPts val="0"/>
                        </a:spcBef>
                        <a:spcAft>
                          <a:spcPts val="0"/>
                        </a:spcAft>
                        <a:buNone/>
                      </a:pPr>
                      <a:r>
                        <a:rPr lang="en-US" sz="1850">
                          <a:latin typeface="Trebuchet MS"/>
                          <a:ea typeface="Trebuchet MS"/>
                          <a:cs typeface="Trebuchet MS"/>
                          <a:sym typeface="Trebuchet MS"/>
                        </a:rPr>
                        <a:t>backspace</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283675">
                <a:tc>
                  <a:txBody>
                    <a:bodyPr/>
                    <a:lstStyle/>
                    <a:p>
                      <a:pPr marL="275590" marR="0" lvl="0" indent="0" algn="ctr" rtl="0">
                        <a:lnSpc>
                          <a:spcPct val="115405"/>
                        </a:lnSpc>
                        <a:spcBef>
                          <a:spcPts val="0"/>
                        </a:spcBef>
                        <a:spcAft>
                          <a:spcPts val="0"/>
                        </a:spcAft>
                        <a:buNone/>
                      </a:pPr>
                      <a:r>
                        <a:rPr lang="en-US" sz="1850">
                          <a:latin typeface="Trebuchet MS"/>
                          <a:ea typeface="Trebuchet MS"/>
                          <a:cs typeface="Trebuchet MS"/>
                          <a:sym typeface="Trebuchet MS"/>
                        </a:rPr>
                        <a:t>'\f'</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solidFill>
                      <a:srgbClr val="C5D1D6"/>
                    </a:solidFill>
                  </a:tcPr>
                </a:tc>
                <a:tc>
                  <a:txBody>
                    <a:bodyPr/>
                    <a:lstStyle/>
                    <a:p>
                      <a:pPr marL="290830" marR="0" lvl="0" indent="0" algn="l" rtl="0">
                        <a:lnSpc>
                          <a:spcPct val="115405"/>
                        </a:lnSpc>
                        <a:spcBef>
                          <a:spcPts val="0"/>
                        </a:spcBef>
                        <a:spcAft>
                          <a:spcPts val="0"/>
                        </a:spcAft>
                        <a:buNone/>
                      </a:pPr>
                      <a:r>
                        <a:rPr lang="en-US" sz="1850">
                          <a:latin typeface="Trebuchet MS"/>
                          <a:ea typeface="Trebuchet MS"/>
                          <a:cs typeface="Trebuchet MS"/>
                          <a:sym typeface="Trebuchet MS"/>
                        </a:rPr>
                        <a:t>formfeed - next page (used for printer)</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solidFill>
                      <a:srgbClr val="C5D1D6"/>
                    </a:solidFill>
                  </a:tcPr>
                </a:tc>
              </a:tr>
              <a:tr h="294500">
                <a:tc>
                  <a:txBody>
                    <a:bodyPr/>
                    <a:lstStyle/>
                    <a:p>
                      <a:pPr marL="276225" marR="0" lvl="0" indent="0" algn="ctr" rtl="0">
                        <a:lnSpc>
                          <a:spcPct val="116756"/>
                        </a:lnSpc>
                        <a:spcBef>
                          <a:spcPts val="0"/>
                        </a:spcBef>
                        <a:spcAft>
                          <a:spcPts val="0"/>
                        </a:spcAft>
                        <a:buNone/>
                      </a:pPr>
                      <a:r>
                        <a:rPr lang="en-US" sz="1850">
                          <a:latin typeface="Trebuchet MS"/>
                          <a:ea typeface="Trebuchet MS"/>
                          <a:cs typeface="Trebuchet MS"/>
                          <a:sym typeface="Trebuchet MS"/>
                        </a:rPr>
                        <a:t>'\a'</a:t>
                      </a:r>
                      <a:endParaRPr sz="1850">
                        <a:latin typeface="Trebuchet MS"/>
                        <a:ea typeface="Trebuchet MS"/>
                        <a:cs typeface="Trebuchet MS"/>
                        <a:sym typeface="Trebuchet MS"/>
                      </a:endParaRPr>
                    </a:p>
                  </a:txBody>
                  <a:tcPr marL="0" marR="0" marT="0" marB="0">
                    <a:lnR w="19050" cap="flat" cmpd="sng">
                      <a:solidFill>
                        <a:srgbClr val="000000"/>
                      </a:solidFill>
                      <a:prstDash val="solid"/>
                      <a:round/>
                      <a:headEnd type="none" w="sm" len="sm"/>
                      <a:tailEnd type="none" w="sm" len="sm"/>
                    </a:lnR>
                    <a:lnB w="19050" cap="flat" cmpd="sng">
                      <a:solidFill>
                        <a:srgbClr val="000000"/>
                      </a:solidFill>
                      <a:prstDash val="solid"/>
                      <a:round/>
                      <a:headEnd type="none" w="sm" len="sm"/>
                      <a:tailEnd type="none" w="sm" len="sm"/>
                    </a:lnB>
                    <a:solidFill>
                      <a:srgbClr val="C5D1D6"/>
                    </a:solidFill>
                  </a:tcPr>
                </a:tc>
                <a:tc>
                  <a:txBody>
                    <a:bodyPr/>
                    <a:lstStyle/>
                    <a:p>
                      <a:pPr marL="290830" marR="0" lvl="0" indent="0" algn="l" rtl="0">
                        <a:lnSpc>
                          <a:spcPct val="116756"/>
                        </a:lnSpc>
                        <a:spcBef>
                          <a:spcPts val="0"/>
                        </a:spcBef>
                        <a:spcAft>
                          <a:spcPts val="0"/>
                        </a:spcAft>
                        <a:buNone/>
                      </a:pPr>
                      <a:r>
                        <a:rPr lang="en-US" sz="1850">
                          <a:latin typeface="Trebuchet MS"/>
                          <a:ea typeface="Trebuchet MS"/>
                          <a:cs typeface="Trebuchet MS"/>
                          <a:sym typeface="Trebuchet MS"/>
                        </a:rPr>
                        <a:t>alert - produce a beep sound</a:t>
                      </a:r>
                      <a:endParaRPr sz="1850">
                        <a:latin typeface="Trebuchet MS"/>
                        <a:ea typeface="Trebuchet MS"/>
                        <a:cs typeface="Trebuchet MS"/>
                        <a:sym typeface="Trebuchet MS"/>
                      </a:endParaRPr>
                    </a:p>
                  </a:txBody>
                  <a:tcPr marL="0" marR="0" marT="0" marB="0">
                    <a:lnL w="19050" cap="flat" cmpd="sng">
                      <a:solidFill>
                        <a:srgbClr val="000000"/>
                      </a:solidFill>
                      <a:prstDash val="solid"/>
                      <a:round/>
                      <a:headEnd type="none" w="sm" len="sm"/>
                      <a:tailEnd type="none" w="sm" len="sm"/>
                    </a:lnL>
                    <a:lnB w="19050" cap="flat" cmpd="sng">
                      <a:solidFill>
                        <a:srgbClr val="000000"/>
                      </a:solidFill>
                      <a:prstDash val="solid"/>
                      <a:round/>
                      <a:headEnd type="none" w="sm" len="sm"/>
                      <a:tailEnd type="none" w="sm" len="sm"/>
                    </a:lnB>
                    <a:solidFill>
                      <a:srgbClr val="C5D1D6"/>
                    </a:solidFill>
                  </a:tcP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grpSp>
        <p:nvGrpSpPr>
          <p:cNvPr id="870" name="Google Shape;870;p127"/>
          <p:cNvGrpSpPr/>
          <p:nvPr/>
        </p:nvGrpSpPr>
        <p:grpSpPr>
          <a:xfrm>
            <a:off x="1670304" y="158496"/>
            <a:ext cx="8839581" cy="6547484"/>
            <a:chOff x="146304" y="158495"/>
            <a:chExt cx="8839581" cy="6547484"/>
          </a:xfrm>
        </p:grpSpPr>
        <p:sp>
          <p:nvSpPr>
            <p:cNvPr id="871" name="Google Shape;871;p127"/>
            <p:cNvSpPr/>
            <p:nvPr/>
          </p:nvSpPr>
          <p:spPr>
            <a:xfrm>
              <a:off x="146304" y="6391655"/>
              <a:ext cx="8833485" cy="309880"/>
            </a:xfrm>
            <a:custGeom>
              <a:avLst/>
              <a:gdLst/>
              <a:ahLst/>
              <a:cxnLst/>
              <a:rect l="l" t="t" r="r" b="b"/>
              <a:pathLst>
                <a:path w="8833485" h="309879" extrusionOk="0">
                  <a:moveTo>
                    <a:pt x="8833104" y="0"/>
                  </a:moveTo>
                  <a:lnTo>
                    <a:pt x="0" y="0"/>
                  </a:lnTo>
                  <a:lnTo>
                    <a:pt x="0" y="309372"/>
                  </a:lnTo>
                  <a:lnTo>
                    <a:pt x="8833104" y="309372"/>
                  </a:lnTo>
                  <a:lnTo>
                    <a:pt x="8833104" y="0"/>
                  </a:lnTo>
                  <a:close/>
                </a:path>
              </a:pathLst>
            </a:custGeom>
            <a:solidFill>
              <a:srgbClr val="8BACA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2" name="Google Shape;872;p127"/>
            <p:cNvSpPr/>
            <p:nvPr/>
          </p:nvSpPr>
          <p:spPr>
            <a:xfrm>
              <a:off x="152400" y="158495"/>
              <a:ext cx="8833485" cy="6547484"/>
            </a:xfrm>
            <a:custGeom>
              <a:avLst/>
              <a:gdLst/>
              <a:ahLst/>
              <a:cxnLst/>
              <a:rect l="l" t="t" r="r" b="b"/>
              <a:pathLst>
                <a:path w="8833485" h="6547484" extrusionOk="0">
                  <a:moveTo>
                    <a:pt x="0" y="6547104"/>
                  </a:moveTo>
                  <a:lnTo>
                    <a:pt x="8833104" y="6547104"/>
                  </a:lnTo>
                  <a:lnTo>
                    <a:pt x="8833104" y="0"/>
                  </a:lnTo>
                  <a:lnTo>
                    <a:pt x="0" y="0"/>
                  </a:lnTo>
                  <a:lnTo>
                    <a:pt x="0" y="6547104"/>
                  </a:lnTo>
                  <a:close/>
                </a:path>
              </a:pathLst>
            </a:custGeom>
            <a:noFill/>
            <a:ln w="9525" cap="flat" cmpd="sng">
              <a:solidFill>
                <a:srgbClr val="7A979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73" name="Google Shape;873;p127"/>
          <p:cNvSpPr txBox="1"/>
          <p:nvPr/>
        </p:nvSpPr>
        <p:spPr>
          <a:xfrm>
            <a:off x="1907540" y="331419"/>
            <a:ext cx="4688840" cy="258404"/>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1600" b="1">
                <a:solidFill>
                  <a:schemeClr val="dk1"/>
                </a:solidFill>
                <a:latin typeface="Trebuchet MS"/>
                <a:ea typeface="Trebuchet MS"/>
                <a:cs typeface="Trebuchet MS"/>
                <a:sym typeface="Trebuchet MS"/>
              </a:rPr>
              <a:t>Figure: Output specification for inventory report</a:t>
            </a:r>
            <a:endParaRPr sz="1600">
              <a:solidFill>
                <a:schemeClr val="dk1"/>
              </a:solidFill>
              <a:latin typeface="Trebuchet MS"/>
              <a:ea typeface="Trebuchet MS"/>
              <a:cs typeface="Trebuchet MS"/>
              <a:sym typeface="Trebuchet MS"/>
            </a:endParaRPr>
          </a:p>
        </p:txBody>
      </p:sp>
      <p:grpSp>
        <p:nvGrpSpPr>
          <p:cNvPr id="874" name="Google Shape;874;p127"/>
          <p:cNvGrpSpPr/>
          <p:nvPr/>
        </p:nvGrpSpPr>
        <p:grpSpPr>
          <a:xfrm>
            <a:off x="2057400" y="914400"/>
            <a:ext cx="8459089" cy="4072128"/>
            <a:chOff x="533400" y="914400"/>
            <a:chExt cx="8459089" cy="4072128"/>
          </a:xfrm>
        </p:grpSpPr>
        <p:sp>
          <p:nvSpPr>
            <p:cNvPr id="875" name="Google Shape;875;p127"/>
            <p:cNvSpPr/>
            <p:nvPr/>
          </p:nvSpPr>
          <p:spPr>
            <a:xfrm>
              <a:off x="533400" y="914400"/>
              <a:ext cx="7851648" cy="407212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6" name="Google Shape;876;p127"/>
            <p:cNvSpPr/>
            <p:nvPr/>
          </p:nvSpPr>
          <p:spPr>
            <a:xfrm>
              <a:off x="3048761" y="1143761"/>
              <a:ext cx="5943600" cy="294640"/>
            </a:xfrm>
            <a:custGeom>
              <a:avLst/>
              <a:gdLst/>
              <a:ahLst/>
              <a:cxnLst/>
              <a:rect l="l" t="t" r="r" b="b"/>
              <a:pathLst>
                <a:path w="5943600" h="294640" extrusionOk="0">
                  <a:moveTo>
                    <a:pt x="5943599" y="0"/>
                  </a:moveTo>
                  <a:lnTo>
                    <a:pt x="0" y="0"/>
                  </a:lnTo>
                  <a:lnTo>
                    <a:pt x="0" y="294132"/>
                  </a:lnTo>
                  <a:lnTo>
                    <a:pt x="5943599" y="294132"/>
                  </a:lnTo>
                  <a:lnTo>
                    <a:pt x="5943599" y="0"/>
                  </a:lnTo>
                  <a:close/>
                </a:path>
              </a:pathLst>
            </a:custGeom>
            <a:solidFill>
              <a:srgbClr val="FFFF9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7" name="Google Shape;877;p127"/>
            <p:cNvSpPr/>
            <p:nvPr/>
          </p:nvSpPr>
          <p:spPr>
            <a:xfrm>
              <a:off x="2356739" y="1143761"/>
              <a:ext cx="6635750" cy="1224280"/>
            </a:xfrm>
            <a:custGeom>
              <a:avLst/>
              <a:gdLst/>
              <a:ahLst/>
              <a:cxnLst/>
              <a:rect l="l" t="t" r="r" b="b"/>
              <a:pathLst>
                <a:path w="6635750" h="1224280" extrusionOk="0">
                  <a:moveTo>
                    <a:pt x="692023" y="294132"/>
                  </a:moveTo>
                  <a:lnTo>
                    <a:pt x="6635623" y="294132"/>
                  </a:lnTo>
                  <a:lnTo>
                    <a:pt x="6635623" y="0"/>
                  </a:lnTo>
                  <a:lnTo>
                    <a:pt x="692023" y="0"/>
                  </a:lnTo>
                  <a:lnTo>
                    <a:pt x="692023" y="294132"/>
                  </a:lnTo>
                  <a:close/>
                </a:path>
                <a:path w="6635750" h="1224280" extrusionOk="0">
                  <a:moveTo>
                    <a:pt x="615823" y="114426"/>
                  </a:moveTo>
                  <a:lnTo>
                    <a:pt x="590550" y="114426"/>
                  </a:lnTo>
                  <a:lnTo>
                    <a:pt x="0" y="1224279"/>
                  </a:lnTo>
                </a:path>
              </a:pathLst>
            </a:custGeom>
            <a:noFill/>
            <a:ln w="198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78" name="Google Shape;878;p127"/>
          <p:cNvSpPr txBox="1"/>
          <p:nvPr/>
        </p:nvSpPr>
        <p:spPr>
          <a:xfrm>
            <a:off x="4652011" y="1167765"/>
            <a:ext cx="5641975" cy="19749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200">
                <a:solidFill>
                  <a:schemeClr val="dk1"/>
                </a:solidFill>
                <a:latin typeface="Courier New"/>
                <a:ea typeface="Courier New"/>
                <a:cs typeface="Courier New"/>
                <a:sym typeface="Courier New"/>
              </a:rPr>
              <a:t>printf (“Part Number</a:t>
            </a:r>
            <a:r>
              <a:rPr lang="en-US" sz="1200" b="1">
                <a:solidFill>
                  <a:srgbClr val="FF0000"/>
                </a:solidFill>
                <a:latin typeface="Courier New"/>
                <a:ea typeface="Courier New"/>
                <a:cs typeface="Courier New"/>
                <a:sym typeface="Courier New"/>
              </a:rPr>
              <a:t>\t</a:t>
            </a:r>
            <a:r>
              <a:rPr lang="en-US" sz="1200">
                <a:solidFill>
                  <a:schemeClr val="dk1"/>
                </a:solidFill>
                <a:latin typeface="Courier New"/>
                <a:ea typeface="Courier New"/>
                <a:cs typeface="Courier New"/>
                <a:sym typeface="Courier New"/>
              </a:rPr>
              <a:t>Qty On Hand</a:t>
            </a:r>
            <a:r>
              <a:rPr lang="en-US" sz="1200" b="1">
                <a:solidFill>
                  <a:srgbClr val="FF0000"/>
                </a:solidFill>
                <a:latin typeface="Courier New"/>
                <a:ea typeface="Courier New"/>
                <a:cs typeface="Courier New"/>
                <a:sym typeface="Courier New"/>
              </a:rPr>
              <a:t>\t</a:t>
            </a:r>
            <a:r>
              <a:rPr lang="en-US" sz="1200">
                <a:solidFill>
                  <a:schemeClr val="dk1"/>
                </a:solidFill>
                <a:latin typeface="Courier New"/>
                <a:ea typeface="Courier New"/>
                <a:cs typeface="Courier New"/>
                <a:sym typeface="Courier New"/>
              </a:rPr>
              <a:t>Qty On Order</a:t>
            </a:r>
            <a:r>
              <a:rPr lang="en-US" sz="1200" b="1">
                <a:solidFill>
                  <a:srgbClr val="FF0000"/>
                </a:solidFill>
                <a:latin typeface="Courier New"/>
                <a:ea typeface="Courier New"/>
                <a:cs typeface="Courier New"/>
                <a:sym typeface="Courier New"/>
              </a:rPr>
              <a:t>\t\t</a:t>
            </a:r>
            <a:r>
              <a:rPr lang="en-US" sz="1200">
                <a:solidFill>
                  <a:schemeClr val="dk1"/>
                </a:solidFill>
                <a:latin typeface="Courier New"/>
                <a:ea typeface="Courier New"/>
                <a:cs typeface="Courier New"/>
                <a:sym typeface="Courier New"/>
              </a:rPr>
              <a:t>Price</a:t>
            </a:r>
            <a:r>
              <a:rPr lang="en-US" sz="1200" b="1">
                <a:solidFill>
                  <a:srgbClr val="FF0000"/>
                </a:solidFill>
                <a:latin typeface="Courier New"/>
                <a:ea typeface="Courier New"/>
                <a:cs typeface="Courier New"/>
                <a:sym typeface="Courier New"/>
              </a:rPr>
              <a:t>\n</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p:txBody>
      </p:sp>
      <p:sp>
        <p:nvSpPr>
          <p:cNvPr id="879" name="Google Shape;879;p127"/>
          <p:cNvSpPr/>
          <p:nvPr/>
        </p:nvSpPr>
        <p:spPr>
          <a:xfrm>
            <a:off x="2210562" y="2426970"/>
            <a:ext cx="6248400" cy="0"/>
          </a:xfrm>
          <a:custGeom>
            <a:avLst/>
            <a:gdLst/>
            <a:ahLst/>
            <a:cxnLst/>
            <a:rect l="l" t="t" r="r" b="b"/>
            <a:pathLst>
              <a:path w="6248400" h="120000" extrusionOk="0">
                <a:moveTo>
                  <a:pt x="0" y="0"/>
                </a:moveTo>
                <a:lnTo>
                  <a:pt x="6248399" y="0"/>
                </a:lnTo>
              </a:path>
            </a:pathLst>
          </a:custGeom>
          <a:noFill/>
          <a:ln w="381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127"/>
          <p:cNvSpPr txBox="1"/>
          <p:nvPr/>
        </p:nvSpPr>
        <p:spPr>
          <a:xfrm>
            <a:off x="3504692" y="2184018"/>
            <a:ext cx="177800" cy="258404"/>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1600" b="1">
                <a:solidFill>
                  <a:srgbClr val="FF0000"/>
                </a:solidFill>
                <a:latin typeface="Trebuchet MS"/>
                <a:ea typeface="Trebuchet MS"/>
                <a:cs typeface="Trebuchet MS"/>
                <a:sym typeface="Trebuchet MS"/>
              </a:rPr>
              <a:t>\t</a:t>
            </a:r>
            <a:endParaRPr sz="1600">
              <a:solidFill>
                <a:schemeClr val="dk1"/>
              </a:solidFill>
              <a:latin typeface="Trebuchet MS"/>
              <a:ea typeface="Trebuchet MS"/>
              <a:cs typeface="Trebuchet MS"/>
              <a:sym typeface="Trebuchet MS"/>
            </a:endParaRPr>
          </a:p>
        </p:txBody>
      </p:sp>
      <p:sp>
        <p:nvSpPr>
          <p:cNvPr id="881" name="Google Shape;881;p127"/>
          <p:cNvSpPr txBox="1"/>
          <p:nvPr/>
        </p:nvSpPr>
        <p:spPr>
          <a:xfrm>
            <a:off x="5168646" y="2184018"/>
            <a:ext cx="177800" cy="258404"/>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1600" b="1">
                <a:solidFill>
                  <a:srgbClr val="FF0000"/>
                </a:solidFill>
                <a:latin typeface="Trebuchet MS"/>
                <a:ea typeface="Trebuchet MS"/>
                <a:cs typeface="Trebuchet MS"/>
                <a:sym typeface="Trebuchet MS"/>
              </a:rPr>
              <a:t>\t</a:t>
            </a:r>
            <a:endParaRPr sz="1600">
              <a:solidFill>
                <a:schemeClr val="dk1"/>
              </a:solidFill>
              <a:latin typeface="Trebuchet MS"/>
              <a:ea typeface="Trebuchet MS"/>
              <a:cs typeface="Trebuchet MS"/>
              <a:sym typeface="Trebuchet MS"/>
            </a:endParaRPr>
          </a:p>
        </p:txBody>
      </p:sp>
      <p:sp>
        <p:nvSpPr>
          <p:cNvPr id="882" name="Google Shape;882;p127"/>
          <p:cNvSpPr txBox="1"/>
          <p:nvPr/>
        </p:nvSpPr>
        <p:spPr>
          <a:xfrm>
            <a:off x="6845300" y="2184018"/>
            <a:ext cx="330200" cy="258404"/>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1600" b="1">
                <a:solidFill>
                  <a:srgbClr val="FF0000"/>
                </a:solidFill>
                <a:latin typeface="Trebuchet MS"/>
                <a:ea typeface="Trebuchet MS"/>
                <a:cs typeface="Trebuchet MS"/>
                <a:sym typeface="Trebuchet MS"/>
              </a:rPr>
              <a:t>\t\t</a:t>
            </a:r>
            <a:endParaRPr sz="1600">
              <a:solidFill>
                <a:schemeClr val="dk1"/>
              </a:solidFill>
              <a:latin typeface="Trebuchet MS"/>
              <a:ea typeface="Trebuchet MS"/>
              <a:cs typeface="Trebuchet MS"/>
              <a:sym typeface="Trebuchet MS"/>
            </a:endParaRPr>
          </a:p>
        </p:txBody>
      </p:sp>
      <p:sp>
        <p:nvSpPr>
          <p:cNvPr id="883" name="Google Shape;883;p127"/>
          <p:cNvSpPr txBox="1"/>
          <p:nvPr/>
        </p:nvSpPr>
        <p:spPr>
          <a:xfrm>
            <a:off x="8273288" y="2184018"/>
            <a:ext cx="217170" cy="258404"/>
          </a:xfrm>
          <a:prstGeom prst="rect">
            <a:avLst/>
          </a:prstGeom>
          <a:noFill/>
          <a:ln>
            <a:noFill/>
          </a:ln>
        </p:spPr>
        <p:txBody>
          <a:bodyPr spcFirstLastPara="1" wrap="square" lIns="0" tIns="12050" rIns="0" bIns="0" anchor="t" anchorCtr="0">
            <a:spAutoFit/>
          </a:bodyPr>
          <a:lstStyle/>
          <a:p>
            <a:pPr marL="12700" marR="0" lvl="0" indent="0" algn="l" rtl="0">
              <a:spcBef>
                <a:spcPts val="0"/>
              </a:spcBef>
              <a:spcAft>
                <a:spcPts val="0"/>
              </a:spcAft>
              <a:buNone/>
            </a:pPr>
            <a:r>
              <a:rPr lang="en-US" sz="1600" b="1">
                <a:solidFill>
                  <a:srgbClr val="FF0000"/>
                </a:solidFill>
                <a:latin typeface="Trebuchet MS"/>
                <a:ea typeface="Trebuchet MS"/>
                <a:cs typeface="Trebuchet MS"/>
                <a:sym typeface="Trebuchet MS"/>
              </a:rPr>
              <a:t>\n</a:t>
            </a:r>
            <a:endParaRPr sz="16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graphicFrame>
        <p:nvGraphicFramePr>
          <p:cNvPr id="888" name="Google Shape;888;p128"/>
          <p:cNvGraphicFramePr/>
          <p:nvPr>
            <p:extLst>
              <p:ext uri="{D42A27DB-BD31-4B8C-83A1-F6EECF244321}">
                <p14:modId xmlns:p14="http://schemas.microsoft.com/office/powerpoint/2010/main" val="3163155796"/>
              </p:ext>
            </p:extLst>
          </p:nvPr>
        </p:nvGraphicFramePr>
        <p:xfrm>
          <a:off x="3283526" y="142481"/>
          <a:ext cx="8830000" cy="6460560"/>
        </p:xfrm>
        <a:graphic>
          <a:graphicData uri="http://schemas.openxmlformats.org/drawingml/2006/table">
            <a:tbl>
              <a:tblPr firstRow="1" bandRow="1">
                <a:noFill/>
                <a:tableStyleId>{FD68963B-5EEE-4E96-BF0B-257FA87DBA31}</a:tableStyleId>
              </a:tblPr>
              <a:tblGrid>
                <a:gridCol w="4415000"/>
                <a:gridCol w="4415000"/>
              </a:tblGrid>
              <a:tr h="165850">
                <a:tc>
                  <a:txBody>
                    <a:bodyPr/>
                    <a:lstStyle/>
                    <a:p>
                      <a:pPr marL="0" marR="0" lvl="0" indent="0" algn="l" rtl="0">
                        <a:spcBef>
                          <a:spcPts val="0"/>
                        </a:spcBef>
                        <a:spcAft>
                          <a:spcPts val="0"/>
                        </a:spcAft>
                        <a:buNone/>
                      </a:pPr>
                      <a:r>
                        <a:rPr lang="en-US" sz="1800" dirty="0" err="1"/>
                        <a:t>scanf</a:t>
                      </a:r>
                      <a:r>
                        <a:rPr lang="en-US" sz="1800" dirty="0"/>
                        <a:t> function </a:t>
                      </a:r>
                      <a:endParaRPr sz="1800" dirty="0"/>
                    </a:p>
                  </a:txBody>
                  <a:tcPr marL="91450" marR="91450" marT="45725" marB="45725"/>
                </a:tc>
                <a:tc>
                  <a:txBody>
                    <a:bodyPr/>
                    <a:lstStyle/>
                    <a:p>
                      <a:pPr marL="0" marR="0" lvl="0" indent="0" algn="l" rtl="0">
                        <a:spcBef>
                          <a:spcPts val="0"/>
                        </a:spcBef>
                        <a:spcAft>
                          <a:spcPts val="0"/>
                        </a:spcAft>
                        <a:buNone/>
                      </a:pPr>
                      <a:r>
                        <a:rPr lang="en-US" sz="1800"/>
                        <a:t>Printf function</a:t>
                      </a:r>
                      <a:endParaRPr sz="1800"/>
                    </a:p>
                  </a:txBody>
                  <a:tcPr marL="91450" marR="91450" marT="45725" marB="45725"/>
                </a:tc>
              </a:tr>
              <a:tr h="461450">
                <a:tc>
                  <a:txBody>
                    <a:bodyPr/>
                    <a:lstStyle/>
                    <a:p>
                      <a:pPr marL="0" marR="0" lvl="0" indent="0" algn="l" rtl="0">
                        <a:spcBef>
                          <a:spcPts val="0"/>
                        </a:spcBef>
                        <a:spcAft>
                          <a:spcPts val="0"/>
                        </a:spcAft>
                        <a:buNone/>
                      </a:pPr>
                      <a:r>
                        <a:rPr lang="en-US" sz="1800"/>
                        <a:t>Formatted input function</a:t>
                      </a:r>
                      <a:endParaRPr sz="1800"/>
                    </a:p>
                  </a:txBody>
                  <a:tcPr marL="91450" marR="91450" marT="45725" marB="45725"/>
                </a:tc>
                <a:tc>
                  <a:txBody>
                    <a:bodyPr/>
                    <a:lstStyle/>
                    <a:p>
                      <a:pPr marL="0" marR="0" lvl="0" indent="0" algn="l" rtl="0">
                        <a:spcBef>
                          <a:spcPts val="0"/>
                        </a:spcBef>
                        <a:spcAft>
                          <a:spcPts val="0"/>
                        </a:spcAft>
                        <a:buNone/>
                      </a:pPr>
                      <a:r>
                        <a:rPr lang="en-US" sz="1800"/>
                        <a:t>Formatted output function</a:t>
                      </a:r>
                      <a:endParaRPr sz="1800"/>
                    </a:p>
                  </a:txBody>
                  <a:tcPr marL="91450" marR="91450" marT="45725" marB="45725"/>
                </a:tc>
              </a:tr>
              <a:tr h="461450">
                <a:tc>
                  <a:txBody>
                    <a:bodyPr/>
                    <a:lstStyle/>
                    <a:p>
                      <a:pPr marL="0" marR="0" lvl="0" indent="0" algn="l" rtl="0">
                        <a:spcBef>
                          <a:spcPts val="0"/>
                        </a:spcBef>
                        <a:spcAft>
                          <a:spcPts val="0"/>
                        </a:spcAft>
                        <a:buNone/>
                      </a:pPr>
                      <a:r>
                        <a:rPr lang="en-US" sz="1800"/>
                        <a:t>Deals  with ‘stdin’ file </a:t>
                      </a:r>
                      <a:endParaRPr sz="1800"/>
                    </a:p>
                  </a:txBody>
                  <a:tcPr marL="91450" marR="91450" marT="45725" marB="45725"/>
                </a:tc>
                <a:tc>
                  <a:txBody>
                    <a:bodyPr/>
                    <a:lstStyle/>
                    <a:p>
                      <a:pPr marL="0" marR="0" lvl="0" indent="0" algn="l" rtl="0">
                        <a:spcBef>
                          <a:spcPts val="0"/>
                        </a:spcBef>
                        <a:spcAft>
                          <a:spcPts val="0"/>
                        </a:spcAft>
                        <a:buNone/>
                      </a:pPr>
                      <a:r>
                        <a:rPr lang="en-US" sz="1800"/>
                        <a:t>Deals with “stdout’ file</a:t>
                      </a:r>
                      <a:endParaRPr sz="1800"/>
                    </a:p>
                  </a:txBody>
                  <a:tcPr marL="91450" marR="91450" marT="45725" marB="45725"/>
                </a:tc>
              </a:tr>
              <a:tr h="796475">
                <a:tc>
                  <a:txBody>
                    <a:bodyPr/>
                    <a:lstStyle/>
                    <a:p>
                      <a:pPr marL="0" marR="0" lvl="0" indent="0" algn="l" rtl="0">
                        <a:spcBef>
                          <a:spcPts val="0"/>
                        </a:spcBef>
                        <a:spcAft>
                          <a:spcPts val="0"/>
                        </a:spcAft>
                        <a:buNone/>
                      </a:pPr>
                      <a:r>
                        <a:rPr lang="en-US" sz="1800"/>
                        <a:t>Second arguments onwards address</a:t>
                      </a:r>
                      <a:endParaRPr sz="1800"/>
                    </a:p>
                  </a:txBody>
                  <a:tcPr marL="91450" marR="91450" marT="45725" marB="45725"/>
                </a:tc>
                <a:tc>
                  <a:txBody>
                    <a:bodyPr/>
                    <a:lstStyle/>
                    <a:p>
                      <a:pPr marL="0" marR="0" lvl="0" indent="0" algn="l" rtl="0">
                        <a:spcBef>
                          <a:spcPts val="0"/>
                        </a:spcBef>
                        <a:spcAft>
                          <a:spcPts val="0"/>
                        </a:spcAft>
                        <a:buNone/>
                      </a:pPr>
                      <a:r>
                        <a:rPr lang="en-US" sz="1800"/>
                        <a:t>Second arguments onwards values</a:t>
                      </a:r>
                      <a:endParaRPr/>
                    </a:p>
                    <a:p>
                      <a:pPr marL="0" marR="0" lvl="0" indent="0" algn="l" rtl="0">
                        <a:spcBef>
                          <a:spcPts val="0"/>
                        </a:spcBef>
                        <a:spcAft>
                          <a:spcPts val="0"/>
                        </a:spcAft>
                        <a:buNone/>
                      </a:pPr>
                      <a:endParaRPr sz="1800"/>
                    </a:p>
                  </a:txBody>
                  <a:tcPr marL="91450" marR="91450" marT="45725" marB="45725"/>
                </a:tc>
              </a:tr>
              <a:tr h="796475">
                <a:tc>
                  <a:txBody>
                    <a:bodyPr/>
                    <a:lstStyle/>
                    <a:p>
                      <a:pPr marL="0" marR="0" lvl="0" indent="0" algn="l" rtl="0">
                        <a:spcBef>
                          <a:spcPts val="0"/>
                        </a:spcBef>
                        <a:spcAft>
                          <a:spcPts val="0"/>
                        </a:spcAft>
                        <a:buNone/>
                      </a:pPr>
                      <a:r>
                        <a:rPr lang="en-US" sz="1800" dirty="0"/>
                        <a:t>It returns an integer to represent the no. of  </a:t>
                      </a:r>
                      <a:r>
                        <a:rPr lang="en-US" sz="1800" dirty="0" smtClean="0"/>
                        <a:t>values read </a:t>
                      </a:r>
                      <a:r>
                        <a:rPr lang="en-US" sz="1800" dirty="0"/>
                        <a:t>and stored at specified locations</a:t>
                      </a:r>
                      <a:endParaRPr sz="18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It returns an integer to represent the no. of  character displayed .</a:t>
                      </a:r>
                      <a:endParaRPr/>
                    </a:p>
                  </a:txBody>
                  <a:tcPr marL="91450" marR="91450" marT="45725" marB="45725"/>
                </a:tc>
              </a:tr>
              <a:tr h="461450">
                <a:tc>
                  <a:txBody>
                    <a:bodyPr/>
                    <a:lstStyle/>
                    <a:p>
                      <a:pPr marL="0" marR="0" lvl="0" indent="0" algn="l" rtl="0">
                        <a:spcBef>
                          <a:spcPts val="0"/>
                        </a:spcBef>
                        <a:spcAft>
                          <a:spcPts val="0"/>
                        </a:spcAft>
                        <a:buNone/>
                      </a:pPr>
                      <a:r>
                        <a:rPr lang="en-US" sz="1800"/>
                        <a:t>It returns EOF for its failure</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It returns EOF for its failure</a:t>
                      </a:r>
                      <a:endParaRPr sz="1800"/>
                    </a:p>
                  </a:txBody>
                  <a:tcPr marL="91450" marR="91450" marT="45725" marB="45725"/>
                </a:tc>
              </a:tr>
              <a:tr h="556075">
                <a:tc>
                  <a:txBody>
                    <a:bodyPr/>
                    <a:lstStyle/>
                    <a:p>
                      <a:pPr marL="0" marR="0" lvl="0" indent="0" algn="l" rtl="0">
                        <a:spcBef>
                          <a:spcPts val="0"/>
                        </a:spcBef>
                        <a:spcAft>
                          <a:spcPts val="0"/>
                        </a:spcAft>
                        <a:buNone/>
                      </a:pPr>
                      <a:r>
                        <a:rPr lang="en-US" sz="1800"/>
                        <a:t>Non-White space Characters in the Control string are expected at the input</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dirty="0"/>
                        <a:t>Non-White space Characters in the Control string are printed at the input</a:t>
                      </a:r>
                      <a:endParaRPr dirty="0"/>
                    </a:p>
                  </a:txBody>
                  <a:tcPr marL="91450" marR="91450" marT="45725" marB="45725"/>
                </a:tc>
              </a:tr>
              <a:tr h="461450">
                <a:tc>
                  <a:txBody>
                    <a:bodyPr/>
                    <a:lstStyle/>
                    <a:p>
                      <a:pPr marL="0" marR="0" lvl="0" indent="0" algn="l" rtl="0">
                        <a:spcBef>
                          <a:spcPts val="0"/>
                        </a:spcBef>
                        <a:spcAft>
                          <a:spcPts val="0"/>
                        </a:spcAft>
                        <a:buNone/>
                      </a:pPr>
                      <a:r>
                        <a:rPr lang="en-US" sz="1800"/>
                        <a:t>No Such facility</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Flags are used in the control string</a:t>
                      </a:r>
                      <a:endParaRPr/>
                    </a:p>
                  </a:txBody>
                  <a:tcPr marL="91450" marR="91450" marT="45725" marB="45725"/>
                </a:tc>
              </a:tr>
              <a:tr h="794400">
                <a:tc>
                  <a:txBody>
                    <a:bodyPr/>
                    <a:lstStyle/>
                    <a:p>
                      <a:pPr marL="0" marR="0" lvl="0" indent="0" algn="l" rtl="0">
                        <a:spcBef>
                          <a:spcPts val="0"/>
                        </a:spcBef>
                        <a:spcAft>
                          <a:spcPts val="0"/>
                        </a:spcAft>
                        <a:buNone/>
                      </a:pPr>
                      <a:r>
                        <a:rPr lang="en-US" sz="1800"/>
                        <a:t>Scan set facility is available </a:t>
                      </a:r>
                      <a:endParaRPr/>
                    </a:p>
                    <a:p>
                      <a:pPr marL="0" marR="0" lvl="0" indent="0" algn="l" rtl="0">
                        <a:spcBef>
                          <a:spcPts val="0"/>
                        </a:spcBef>
                        <a:spcAft>
                          <a:spcPts val="0"/>
                        </a:spcAft>
                        <a:buNone/>
                      </a:pPr>
                      <a:r>
                        <a:rPr lang="en-US" sz="1800"/>
                        <a:t>[   allowable Characters ] and [^ prevented Characters]</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No such Facility</a:t>
                      </a:r>
                      <a:endParaRPr/>
                    </a:p>
                  </a:txBody>
                  <a:tcPr marL="91450" marR="91450" marT="45725" marB="45725"/>
                </a:tc>
              </a:tr>
              <a:tr h="556075">
                <a:tc>
                  <a:txBody>
                    <a:bodyPr/>
                    <a:lstStyle/>
                    <a:p>
                      <a:pPr marL="0" marR="0" lvl="0" indent="0" algn="l" rtl="0">
                        <a:spcBef>
                          <a:spcPts val="0"/>
                        </a:spcBef>
                        <a:spcAft>
                          <a:spcPts val="0"/>
                        </a:spcAft>
                        <a:buNone/>
                      </a:pPr>
                      <a:r>
                        <a:rPr lang="en-US" sz="1800"/>
                        <a:t>‘* ‘ at the width place  skip that value</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 is used to specify the runtime specification</a:t>
                      </a:r>
                      <a:endParaRPr/>
                    </a:p>
                  </a:txBody>
                  <a:tcPr marL="91450" marR="91450" marT="45725" marB="45725"/>
                </a:tc>
              </a:tr>
              <a:tr h="461450">
                <a:tc>
                  <a:txBody>
                    <a:bodyPr/>
                    <a:lstStyle/>
                    <a:p>
                      <a:pPr marL="0" marR="0" lvl="0" indent="0" algn="l" rtl="0">
                        <a:spcBef>
                          <a:spcPts val="0"/>
                        </a:spcBef>
                        <a:spcAft>
                          <a:spcPts val="0"/>
                        </a:spcAft>
                        <a:buNone/>
                      </a:pPr>
                      <a:r>
                        <a:rPr lang="en-US" sz="1800"/>
                        <a:t>GET, CONVERT and STORE the values</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GET, CONVERT AND DISPLAY  the values.</a:t>
                      </a:r>
                      <a:endParaRPr sz="1800"/>
                    </a:p>
                  </a:txBody>
                  <a:tcPr marL="91450" marR="91450" marT="45725" marB="45725"/>
                </a:tc>
              </a:tr>
            </a:tbl>
          </a:graphicData>
        </a:graphic>
      </p:graphicFrame>
      <p:sp>
        <p:nvSpPr>
          <p:cNvPr id="889" name="Google Shape;889;p128"/>
          <p:cNvSpPr txBox="1"/>
          <p:nvPr/>
        </p:nvSpPr>
        <p:spPr>
          <a:xfrm>
            <a:off x="72719" y="2774373"/>
            <a:ext cx="308246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dirty="0">
                <a:solidFill>
                  <a:srgbClr val="C00000"/>
                </a:solidFill>
                <a:latin typeface="Calibri"/>
                <a:ea typeface="Calibri"/>
                <a:cs typeface="Calibri"/>
                <a:sym typeface="Calibri"/>
              </a:rPr>
              <a:t>Differences</a:t>
            </a:r>
            <a:endParaRPr sz="4800" dirty="0">
              <a:solidFill>
                <a:srgbClr val="C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29"/>
          <p:cNvSpPr txBox="1">
            <a:spLocks noGrp="1"/>
          </p:cNvSpPr>
          <p:nvPr>
            <p:ph type="title"/>
          </p:nvPr>
        </p:nvSpPr>
        <p:spPr>
          <a:xfrm>
            <a:off x="467594" y="136524"/>
            <a:ext cx="11208327" cy="97530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Calibri"/>
              <a:buNone/>
            </a:pPr>
            <a:r>
              <a:rPr lang="en-US">
                <a:solidFill>
                  <a:srgbClr val="C00000"/>
                </a:solidFill>
              </a:rPr>
              <a:t>Similarities between scanf() and printf() functions</a:t>
            </a:r>
            <a:endParaRPr>
              <a:solidFill>
                <a:srgbClr val="C00000"/>
              </a:solidFill>
            </a:endParaRPr>
          </a:p>
        </p:txBody>
      </p:sp>
      <p:sp>
        <p:nvSpPr>
          <p:cNvPr id="895" name="Google Shape;895;p129"/>
          <p:cNvSpPr txBox="1"/>
          <p:nvPr/>
        </p:nvSpPr>
        <p:spPr>
          <a:xfrm>
            <a:off x="1205345" y="1070265"/>
            <a:ext cx="9892146" cy="5601533"/>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Both are  declared in  stdio.h header file</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Both are functions with variable no. of arguments(Variadic functions)</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Both performed formatted operations</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Both are Control string controlled functions</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Both returns ‘EOF’ on fail to complete the operation</a:t>
            </a:r>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Scanf function  failed due to                                    </a:t>
            </a:r>
            <a:endParaRPr/>
          </a:p>
          <a:p>
            <a:pPr marL="800100" marR="0" lvl="1" indent="-342900" algn="l" rtl="0">
              <a:spcBef>
                <a:spcPts val="0"/>
              </a:spcBef>
              <a:spcAft>
                <a:spcPts val="0"/>
              </a:spcAft>
              <a:buClr>
                <a:srgbClr val="FF0000"/>
              </a:buClr>
              <a:buSzPts val="2000"/>
              <a:buFont typeface="Calibri"/>
              <a:buAutoNum type="arabicPeriod"/>
            </a:pPr>
            <a:r>
              <a:rPr lang="en-US" sz="2000" b="0" i="0" u="none" strike="noStrike" cap="none">
                <a:solidFill>
                  <a:srgbClr val="FF0000"/>
                </a:solidFill>
                <a:latin typeface="Calibri"/>
                <a:ea typeface="Calibri"/>
                <a:cs typeface="Calibri"/>
                <a:sym typeface="Calibri"/>
              </a:rPr>
              <a:t>Control string is Exhausted.</a:t>
            </a:r>
            <a:endParaRPr/>
          </a:p>
          <a:p>
            <a:pPr marL="800100" marR="0" lvl="1" indent="-342900" algn="l" rtl="0">
              <a:spcBef>
                <a:spcPts val="0"/>
              </a:spcBef>
              <a:spcAft>
                <a:spcPts val="0"/>
              </a:spcAft>
              <a:buClr>
                <a:srgbClr val="FF0000"/>
              </a:buClr>
              <a:buSzPts val="2000"/>
              <a:buFont typeface="Calibri"/>
              <a:buAutoNum type="arabicPeriod"/>
            </a:pPr>
            <a:r>
              <a:rPr lang="en-US" sz="2000" b="0" i="0" u="none" strike="noStrike" cap="none">
                <a:solidFill>
                  <a:srgbClr val="FF0000"/>
                </a:solidFill>
                <a:latin typeface="Calibri"/>
                <a:ea typeface="Calibri"/>
                <a:cs typeface="Calibri"/>
                <a:sym typeface="Calibri"/>
              </a:rPr>
              <a:t>End of File is encounter.</a:t>
            </a:r>
            <a:endParaRPr/>
          </a:p>
          <a:p>
            <a:pPr marL="800100" marR="0" lvl="1" indent="-342900" algn="l" rtl="0">
              <a:spcBef>
                <a:spcPts val="0"/>
              </a:spcBef>
              <a:spcAft>
                <a:spcPts val="0"/>
              </a:spcAft>
              <a:buClr>
                <a:srgbClr val="FF0000"/>
              </a:buClr>
              <a:buSzPts val="2000"/>
              <a:buFont typeface="Calibri"/>
              <a:buAutoNum type="arabicPeriod"/>
            </a:pPr>
            <a:r>
              <a:rPr lang="en-US" sz="2000" b="0" i="0" u="none" strike="noStrike" cap="none">
                <a:solidFill>
                  <a:srgbClr val="FF0000"/>
                </a:solidFill>
                <a:latin typeface="Calibri"/>
                <a:ea typeface="Calibri"/>
                <a:cs typeface="Calibri"/>
                <a:sym typeface="Calibri"/>
              </a:rPr>
              <a:t>Scan set character violations</a:t>
            </a:r>
            <a:endParaRPr/>
          </a:p>
          <a:p>
            <a:pPr marL="457200" marR="0" lvl="0" indent="-330200" algn="l" rtl="0">
              <a:spcBef>
                <a:spcPts val="0"/>
              </a:spcBef>
              <a:spcAft>
                <a:spcPts val="0"/>
              </a:spcAft>
              <a:buClr>
                <a:schemeClr val="dk1"/>
              </a:buClr>
              <a:buSzPts val="2000"/>
              <a:buFont typeface="Calibri"/>
              <a:buNone/>
            </a:pPr>
            <a:endParaRPr sz="2000">
              <a:solidFill>
                <a:srgbClr val="FF0000"/>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Printf function failed due to</a:t>
            </a:r>
            <a:endParaRPr/>
          </a:p>
          <a:p>
            <a:pPr marL="800100" marR="0" lvl="1" indent="-342900" algn="l" rtl="0">
              <a:spcBef>
                <a:spcPts val="0"/>
              </a:spcBef>
              <a:spcAft>
                <a:spcPts val="0"/>
              </a:spcAft>
              <a:buClr>
                <a:srgbClr val="00B0F0"/>
              </a:buClr>
              <a:buSzPts val="2000"/>
              <a:buFont typeface="Calibri"/>
              <a:buAutoNum type="arabicPeriod"/>
            </a:pPr>
            <a:r>
              <a:rPr lang="en-US" sz="2000" b="0" i="0" u="none" strike="noStrike" cap="none">
                <a:solidFill>
                  <a:srgbClr val="00B0F0"/>
                </a:solidFill>
                <a:latin typeface="Calibri"/>
                <a:ea typeface="Calibri"/>
                <a:cs typeface="Calibri"/>
                <a:sym typeface="Calibri"/>
              </a:rPr>
              <a:t>Control string is Exhausted</a:t>
            </a:r>
            <a:endParaRPr/>
          </a:p>
          <a:p>
            <a:pPr marL="800100" marR="0" lvl="1" indent="-342900" algn="l" rtl="0">
              <a:spcBef>
                <a:spcPts val="0"/>
              </a:spcBef>
              <a:spcAft>
                <a:spcPts val="0"/>
              </a:spcAft>
              <a:buClr>
                <a:srgbClr val="00B0F0"/>
              </a:buClr>
              <a:buSzPts val="2000"/>
              <a:buFont typeface="Calibri"/>
              <a:buAutoNum type="arabicPeriod"/>
            </a:pPr>
            <a:r>
              <a:rPr lang="en-US" sz="2000" b="0" i="0" u="none" strike="noStrike" cap="none">
                <a:solidFill>
                  <a:srgbClr val="00B0F0"/>
                </a:solidFill>
                <a:latin typeface="Calibri"/>
                <a:ea typeface="Calibri"/>
                <a:cs typeface="Calibri"/>
                <a:sym typeface="Calibri"/>
              </a:rPr>
              <a:t>End of File is encounter</a:t>
            </a:r>
            <a:endParaRPr/>
          </a:p>
          <a:p>
            <a:pPr marL="914400" marR="0" lvl="1" indent="-330200" algn="l" rtl="0">
              <a:spcBef>
                <a:spcPts val="0"/>
              </a:spcBef>
              <a:spcAft>
                <a:spcPts val="0"/>
              </a:spcAft>
              <a:buClr>
                <a:schemeClr val="dk1"/>
              </a:buClr>
              <a:buSzPts val="2000"/>
              <a:buFont typeface="Calibri"/>
              <a:buNone/>
            </a:pPr>
            <a:endParaRPr sz="2000" b="0" i="0" u="none" strike="noStrike" cap="none">
              <a:solidFill>
                <a:schemeClr val="dk1"/>
              </a:solidFill>
              <a:latin typeface="Calibri"/>
              <a:ea typeface="Calibri"/>
              <a:cs typeface="Calibri"/>
              <a:sym typeface="Calibri"/>
            </a:endParaRPr>
          </a:p>
          <a:p>
            <a:pPr marL="914400" marR="0" lvl="1" indent="-457200" algn="l" rtl="0">
              <a:spcBef>
                <a:spcPts val="0"/>
              </a:spcBef>
              <a:spcAft>
                <a:spcPts val="0"/>
              </a:spcAft>
              <a:buClr>
                <a:schemeClr val="dk1"/>
              </a:buClr>
              <a:buSzPts val="2000"/>
              <a:buFont typeface="Calibri"/>
              <a:buAutoNum type="arabicPeriod"/>
            </a:pPr>
            <a:r>
              <a:rPr lang="en-US" sz="2000" b="0" i="0" u="none" strike="noStrike" cap="none">
                <a:solidFill>
                  <a:schemeClr val="dk1"/>
                </a:solidFill>
                <a:latin typeface="Calibri"/>
                <a:ea typeface="Calibri"/>
                <a:cs typeface="Calibri"/>
                <a:sym typeface="Calibri"/>
              </a:rPr>
              <a:t>Format specifier  format</a:t>
            </a:r>
            <a:endParaRPr/>
          </a:p>
          <a:p>
            <a:pPr marL="914400" marR="0" lvl="1" indent="-457200" algn="l" rtl="0">
              <a:spcBef>
                <a:spcPts val="0"/>
              </a:spcBef>
              <a:spcAft>
                <a:spcPts val="0"/>
              </a:spcAft>
              <a:buClr>
                <a:schemeClr val="dk1"/>
              </a:buClr>
              <a:buSzPts val="2000"/>
              <a:buFont typeface="Calibri"/>
              <a:buAutoNum type="arabicPeriod"/>
            </a:pPr>
            <a:r>
              <a:rPr lang="en-US" sz="2000" b="0" i="0" u="none" strike="noStrike" cap="none">
                <a:solidFill>
                  <a:schemeClr val="dk1"/>
                </a:solidFill>
                <a:latin typeface="Calibri"/>
                <a:ea typeface="Calibri"/>
                <a:cs typeface="Calibri"/>
                <a:sym typeface="Calibri"/>
              </a:rPr>
              <a:t>  % flags width prcison size modifier Conversion character</a:t>
            </a:r>
            <a:endParaRPr/>
          </a:p>
          <a:p>
            <a:pPr marL="914400" marR="0" lvl="1" indent="-457200" algn="l" rtl="0">
              <a:spcBef>
                <a:spcPts val="0"/>
              </a:spcBef>
              <a:spcAft>
                <a:spcPts val="0"/>
              </a:spcAft>
              <a:buClr>
                <a:schemeClr val="dk1"/>
              </a:buClr>
              <a:buSzPts val="2000"/>
              <a:buFont typeface="Calibri"/>
              <a:buAutoNum type="arabicPeriod"/>
            </a:pPr>
            <a:r>
              <a:rPr lang="en-US" sz="2000" b="0" i="0" u="none" strike="noStrike" cap="none">
                <a:solidFill>
                  <a:schemeClr val="dk1"/>
                </a:solidFill>
                <a:latin typeface="Calibri"/>
                <a:ea typeface="Calibri"/>
                <a:cs typeface="Calibri"/>
                <a:sym typeface="Calibri"/>
              </a:rPr>
              <a:t> E.g.:    %- 10.3 l d</a:t>
            </a:r>
            <a:endParaRPr/>
          </a:p>
          <a:p>
            <a:pPr marL="457200" marR="0" lvl="1"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30"/>
          <p:cNvSpPr txBox="1">
            <a:spLocks noGrp="1"/>
          </p:cNvSpPr>
          <p:nvPr>
            <p:ph type="title"/>
          </p:nvPr>
        </p:nvSpPr>
        <p:spPr>
          <a:xfrm>
            <a:off x="838200" y="136523"/>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00000"/>
              </a:buClr>
              <a:buSzPts val="4400"/>
              <a:buFont typeface="Calibri"/>
              <a:buNone/>
            </a:pPr>
            <a:r>
              <a:rPr lang="en-US" b="1">
                <a:solidFill>
                  <a:srgbClr val="C00000"/>
                </a:solidFill>
              </a:rPr>
              <a:t>Plan for following  Classes</a:t>
            </a:r>
            <a:endParaRPr b="1">
              <a:solidFill>
                <a:srgbClr val="C00000"/>
              </a:solidFill>
            </a:endParaRPr>
          </a:p>
        </p:txBody>
      </p:sp>
      <p:sp>
        <p:nvSpPr>
          <p:cNvPr id="901" name="Google Shape;901;p130"/>
          <p:cNvSpPr txBox="1">
            <a:spLocks noGrp="1"/>
          </p:cNvSpPr>
          <p:nvPr>
            <p:ph type="body" idx="1"/>
          </p:nvPr>
        </p:nvSpPr>
        <p:spPr>
          <a:xfrm>
            <a:off x="838200" y="1574164"/>
            <a:ext cx="10515600" cy="4712335"/>
          </a:xfrm>
          <a:prstGeom prst="rect">
            <a:avLst/>
          </a:prstGeom>
          <a:noFill/>
          <a:ln>
            <a:noFill/>
          </a:ln>
        </p:spPr>
        <p:txBody>
          <a:bodyPr spcFirstLastPara="1" wrap="square" lIns="91425" tIns="45700" rIns="91425" bIns="45700" anchor="t" anchorCtr="0">
            <a:normAutofit fontScale="92500" lnSpcReduction="10000"/>
          </a:bodyPr>
          <a:lstStyle/>
          <a:p>
            <a:pPr marL="514350" lvl="0" indent="-514350" algn="l" rtl="0">
              <a:lnSpc>
                <a:spcPct val="90000"/>
              </a:lnSpc>
              <a:spcBef>
                <a:spcPts val="0"/>
              </a:spcBef>
              <a:spcAft>
                <a:spcPts val="0"/>
              </a:spcAft>
              <a:buClr>
                <a:schemeClr val="dk1"/>
              </a:buClr>
              <a:buSzPts val="2800"/>
              <a:buFont typeface="Calibri"/>
              <a:buAutoNum type="arabicPeriod"/>
            </a:pPr>
            <a:r>
              <a:rPr lang="en-US" dirty="0"/>
              <a:t>Overview on Arrays </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solidFill>
                  <a:srgbClr val="FF0000"/>
                </a:solidFill>
              </a:rPr>
              <a:t>Review of Expressions</a:t>
            </a:r>
            <a:endParaRPr dirty="0">
              <a:solidFill>
                <a:srgbClr val="FF0000"/>
              </a:solidFill>
            </a:endParaRPr>
          </a:p>
          <a:p>
            <a:pPr marL="514350" lvl="0" indent="-514350" algn="l" rtl="0">
              <a:lnSpc>
                <a:spcPct val="90000"/>
              </a:lnSpc>
              <a:spcBef>
                <a:spcPts val="1000"/>
              </a:spcBef>
              <a:spcAft>
                <a:spcPts val="0"/>
              </a:spcAft>
              <a:buClr>
                <a:schemeClr val="dk1"/>
              </a:buClr>
              <a:buSzPts val="2800"/>
              <a:buFont typeface="Calibri"/>
              <a:buAutoNum type="arabicPeriod"/>
            </a:pPr>
            <a:r>
              <a:rPr lang="en-US" dirty="0">
                <a:solidFill>
                  <a:srgbClr val="FF0000"/>
                </a:solidFill>
              </a:rPr>
              <a:t>Review of Statements</a:t>
            </a:r>
            <a:endParaRPr dirty="0">
              <a:solidFill>
                <a:srgbClr val="FF0000"/>
              </a:solidFill>
            </a:endParaRPr>
          </a:p>
          <a:p>
            <a:pPr marL="514350" lvl="0" indent="-514350" algn="l" rtl="0">
              <a:lnSpc>
                <a:spcPct val="90000"/>
              </a:lnSpc>
              <a:spcBef>
                <a:spcPts val="1000"/>
              </a:spcBef>
              <a:spcAft>
                <a:spcPts val="0"/>
              </a:spcAft>
              <a:buClr>
                <a:schemeClr val="dk1"/>
              </a:buClr>
              <a:buSzPts val="2800"/>
              <a:buFont typeface="Calibri"/>
              <a:buAutoNum type="arabicPeriod"/>
            </a:pPr>
            <a:r>
              <a:rPr lang="en-US" dirty="0">
                <a:solidFill>
                  <a:srgbClr val="FF0000"/>
                </a:solidFill>
              </a:rPr>
              <a:t> Review of </a:t>
            </a:r>
            <a:r>
              <a:rPr lang="en-US" dirty="0" err="1">
                <a:solidFill>
                  <a:srgbClr val="FF0000"/>
                </a:solidFill>
              </a:rPr>
              <a:t>scanf</a:t>
            </a:r>
            <a:r>
              <a:rPr lang="en-US" dirty="0">
                <a:solidFill>
                  <a:srgbClr val="FF0000"/>
                </a:solidFill>
              </a:rPr>
              <a:t>() and </a:t>
            </a:r>
            <a:r>
              <a:rPr lang="en-US" dirty="0" err="1">
                <a:solidFill>
                  <a:srgbClr val="FF0000"/>
                </a:solidFill>
              </a:rPr>
              <a:t>printf</a:t>
            </a:r>
            <a:r>
              <a:rPr lang="en-US" dirty="0">
                <a:solidFill>
                  <a:srgbClr val="FF0000"/>
                </a:solidFill>
              </a:rPr>
              <a:t>()  </a:t>
            </a:r>
            <a:endParaRPr dirty="0">
              <a:solidFill>
                <a:srgbClr val="FF0000"/>
              </a:solidFill>
            </a:endParaRPr>
          </a:p>
          <a:p>
            <a:pPr marL="514350" lvl="0" indent="-514350" algn="l" rtl="0">
              <a:lnSpc>
                <a:spcPct val="90000"/>
              </a:lnSpc>
              <a:spcBef>
                <a:spcPts val="1000"/>
              </a:spcBef>
              <a:spcAft>
                <a:spcPts val="0"/>
              </a:spcAft>
              <a:buClr>
                <a:schemeClr val="dk1"/>
              </a:buClr>
              <a:buSzPts val="2800"/>
              <a:buFont typeface="Calibri"/>
              <a:buAutoNum type="arabicPeriod"/>
            </a:pPr>
            <a:r>
              <a:rPr lang="en-US" dirty="0"/>
              <a:t>Introduction to Programming languages</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Properties of Good and Popular Programming </a:t>
            </a:r>
            <a:r>
              <a:rPr lang="en-US" dirty="0" smtClean="0"/>
              <a:t>Languages</a:t>
            </a:r>
          </a:p>
          <a:p>
            <a:pPr marL="514350" lvl="0" indent="-514350" algn="l" rtl="0">
              <a:lnSpc>
                <a:spcPct val="90000"/>
              </a:lnSpc>
              <a:spcBef>
                <a:spcPts val="1000"/>
              </a:spcBef>
              <a:spcAft>
                <a:spcPts val="0"/>
              </a:spcAft>
              <a:buClr>
                <a:schemeClr val="dk1"/>
              </a:buClr>
              <a:buSzPts val="2800"/>
              <a:buFont typeface="Calibri"/>
              <a:buAutoNum type="arabicPeriod"/>
            </a:pPr>
            <a:r>
              <a:rPr lang="en-US" dirty="0" smtClean="0"/>
              <a:t>Classification of Programming languages</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PDLC / SDLC</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dirty="0"/>
              <a:t>Programming Language environment </a:t>
            </a:r>
            <a:endParaRPr dirty="0"/>
          </a:p>
          <a:p>
            <a:pPr marL="685800" lvl="1" indent="-228600" algn="l" rtl="0">
              <a:lnSpc>
                <a:spcPct val="90000"/>
              </a:lnSpc>
              <a:spcBef>
                <a:spcPts val="500"/>
              </a:spcBef>
              <a:spcAft>
                <a:spcPts val="0"/>
              </a:spcAft>
              <a:buClr>
                <a:schemeClr val="dk1"/>
              </a:buClr>
              <a:buSzPts val="2400"/>
              <a:buChar char="•"/>
            </a:pPr>
            <a:r>
              <a:rPr lang="en-US" dirty="0"/>
              <a:t>Development Environment</a:t>
            </a:r>
            <a:endParaRPr dirty="0"/>
          </a:p>
          <a:p>
            <a:pPr marL="685800" lvl="1" indent="-228600" algn="l" rtl="0">
              <a:lnSpc>
                <a:spcPct val="90000"/>
              </a:lnSpc>
              <a:spcBef>
                <a:spcPts val="500"/>
              </a:spcBef>
              <a:spcAft>
                <a:spcPts val="0"/>
              </a:spcAft>
              <a:buClr>
                <a:schemeClr val="dk1"/>
              </a:buClr>
              <a:buSzPts val="2400"/>
              <a:buChar char="•"/>
            </a:pPr>
            <a:r>
              <a:rPr lang="en-US" dirty="0"/>
              <a:t>Runtime Environment  </a:t>
            </a: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56"/>
          <p:cNvPicPr preferRelativeResize="0"/>
          <p:nvPr/>
        </p:nvPicPr>
        <p:blipFill rotWithShape="1">
          <a:blip r:embed="rId3">
            <a:alphaModFix/>
          </a:blip>
          <a:srcRect/>
          <a:stretch/>
        </p:blipFill>
        <p:spPr>
          <a:xfrm>
            <a:off x="237067" y="118903"/>
            <a:ext cx="11532205" cy="6739097"/>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1750</TotalTime>
  <Words>2448</Words>
  <Application>Microsoft Office PowerPoint</Application>
  <PresentationFormat>Widescreen</PresentationFormat>
  <Paragraphs>473</Paragraphs>
  <Slides>85</Slides>
  <Notes>78</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85</vt:i4>
      </vt:variant>
    </vt:vector>
  </HeadingPairs>
  <TitlesOfParts>
    <vt:vector size="104" baseType="lpstr">
      <vt:lpstr>Georgia</vt:lpstr>
      <vt:lpstr>Times New Roman</vt:lpstr>
      <vt:lpstr>Courier New</vt:lpstr>
      <vt:lpstr>Arial Black</vt:lpstr>
      <vt:lpstr>Trebuchet MS</vt:lpstr>
      <vt:lpstr>Consolas</vt:lpstr>
      <vt:lpstr>SFMono-Regular</vt:lpstr>
      <vt:lpstr>Noto Sans Symbols</vt:lpstr>
      <vt:lpstr>-apple-system</vt:lpstr>
      <vt:lpstr>Roboto</vt:lpstr>
      <vt:lpstr>Raleway</vt:lpstr>
      <vt:lpstr>Arial</vt:lpstr>
      <vt:lpstr>Arial Unicode MS</vt:lpstr>
      <vt:lpstr>urw-din</vt:lpstr>
      <vt:lpstr>Open Sans</vt:lpstr>
      <vt:lpstr>Calibri</vt:lpstr>
      <vt:lpstr>Office Theme</vt:lpstr>
      <vt:lpstr>2_Office Theme</vt:lpstr>
      <vt:lpstr>1_Office Theme</vt:lpstr>
      <vt:lpstr>STRUCTURED PROGRAMMING CONCEPTS  Part 1 - Test1 Portion (CO1 and CO2)</vt:lpstr>
      <vt:lpstr> Structured Programming Concepts Agenda – Date  27.10.22</vt:lpstr>
      <vt:lpstr>PowerPoint Presentation</vt:lpstr>
      <vt:lpstr>PowerPoint Presentation</vt:lpstr>
      <vt:lpstr>PowerPoint Presentation</vt:lpstr>
      <vt:lpstr>PowerPoint Presentation</vt:lpstr>
      <vt:lpstr>PowerPoint Presentation</vt:lpstr>
      <vt:lpstr>What is an Expression?</vt:lpstr>
      <vt:lpstr>PowerPoint Presentation</vt:lpstr>
      <vt:lpstr>Operator Precedence &amp; Associativity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Conversion</vt:lpstr>
      <vt:lpstr>PowerPoint Presentation</vt:lpstr>
      <vt:lpstr>Implicit Type Conversion or coercion </vt:lpstr>
      <vt:lpstr>PowerPoint Presentation</vt:lpstr>
      <vt:lpstr>Explicit Type Conversion or 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 Output Management</vt:lpstr>
      <vt:lpstr>INPUT and OUTPUT</vt:lpstr>
      <vt:lpstr>Expression Statements</vt:lpstr>
      <vt:lpstr>Keyboard input: scanf()</vt:lpstr>
      <vt:lpstr>PowerPoint Presentation</vt:lpstr>
      <vt:lpstr>PowerPoint Presentation</vt:lpstr>
      <vt:lpstr>PowerPoint Presentation</vt:lpstr>
      <vt:lpstr>PowerPoint Presentation</vt:lpstr>
      <vt:lpstr>Escape Sequences</vt:lpstr>
      <vt:lpstr>Basic Output function</vt:lpstr>
      <vt:lpstr>Output Control: Special characters</vt:lpstr>
      <vt:lpstr>Output Control: Field Width</vt:lpstr>
      <vt:lpstr>Printing Output: printf()</vt:lpstr>
      <vt:lpstr>PowerPoint Presentation</vt:lpstr>
      <vt:lpstr>PowerPoint Presentation</vt:lpstr>
      <vt:lpstr>PowerPoint Presentation</vt:lpstr>
      <vt:lpstr>printf(“%d plus %d is equal to %d", a, b, c);</vt:lpstr>
      <vt:lpstr>PowerPoint Presentation</vt:lpstr>
      <vt:lpstr>PowerPoint Presentation</vt:lpstr>
      <vt:lpstr>PowerPoint Presentation</vt:lpstr>
      <vt:lpstr>PowerPoint Presentation</vt:lpstr>
      <vt:lpstr>PowerPoint Presentation</vt:lpstr>
      <vt:lpstr>Output</vt:lpstr>
      <vt:lpstr>printf(“Hello \n World!");</vt:lpstr>
      <vt:lpstr>Control Characters (Escape Sequences)</vt:lpstr>
      <vt:lpstr>PowerPoint Presentation</vt:lpstr>
      <vt:lpstr>PowerPoint Presentation</vt:lpstr>
      <vt:lpstr>Similarities between scanf() and printf() functions</vt:lpstr>
      <vt:lpstr>Plan for following  Classes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STRUCTURED PROGRAMMING CONCEPTS  Part 1 - Test1 Portion (CO1 and CO2)</dc:title>
  <dc:creator>ADMIN</dc:creator>
  <cp:lastModifiedBy>Windows User</cp:lastModifiedBy>
  <cp:revision>27</cp:revision>
  <dcterms:modified xsi:type="dcterms:W3CDTF">2023-08-28T08:58:39Z</dcterms:modified>
</cp:coreProperties>
</file>